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C6C6C"/>
    <a:srgbClr val="D5AF0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91" d="100"/>
          <a:sy n="91" d="100"/>
        </p:scale>
        <p:origin x="-120" y="-64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notesMaster" Target="notesMasters/notesMaster1.xml"/><Relationship Id="rId9" Type="http://schemas.openxmlformats.org/officeDocument/2006/relationships/handoutMaster" Target="handoutMasters/handoutMaster1.xml"/><Relationship Id="rId10" Type="http://schemas.openxmlformats.org/officeDocument/2006/relationships/printerSettings" Target="printerSettings/printerSettings1.bin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D03F213-A155-FF48-96E4-AE06D0E586CF}" type="datetimeFigureOut">
              <a:rPr lang="en-US" smtClean="0"/>
              <a:t>8/30/14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A8CCC4D-10D2-8947-8EF3-5925E05D7A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224066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91B7526-4607-F549-8256-50EABE8AEE8C}" type="datetimeFigureOut">
              <a:rPr lang="en-US" smtClean="0"/>
              <a:t>8/30/14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1C785BB-62A1-D24E-AEE6-652A9552A8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058399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424954-6C08-9640-BAC0-81E79E5ADBB4}" type="datetime1">
              <a:rPr lang="en-US" smtClean="0"/>
              <a:t>8/30/14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07A1D-4906-3842-A369-FBF66ADBE7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23882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DA25C-32D3-D941-86ED-8CD8F1625C79}" type="datetime1">
              <a:rPr lang="en-US" smtClean="0"/>
              <a:t>8/30/14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07A1D-4906-3842-A369-FBF66ADBE7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99417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7DDC5F-1E38-C84F-81E6-C564376E9E88}" type="datetime1">
              <a:rPr lang="en-US" smtClean="0"/>
              <a:t>8/30/14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07A1D-4906-3842-A369-FBF66ADBE7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2543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5F14A0-D0CE-484C-BE9A-1E893E47DDFC}" type="datetime1">
              <a:rPr lang="en-US" smtClean="0"/>
              <a:t>8/30/14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07A1D-4906-3842-A369-FBF66ADBE7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63072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613BE0-38DB-E347-A78E-5BF43A134DFB}" type="datetime1">
              <a:rPr lang="en-US" smtClean="0"/>
              <a:t>8/30/14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07A1D-4906-3842-A369-FBF66ADBE7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8394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816EF2-5503-C04C-9D24-4F2AE1294C0B}" type="datetime1">
              <a:rPr lang="en-US" smtClean="0"/>
              <a:t>8/30/14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07A1D-4906-3842-A369-FBF66ADBE7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47839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75D1D-6472-1E44-B9EA-5F642A132C8F}" type="datetime1">
              <a:rPr lang="en-US" smtClean="0"/>
              <a:t>8/30/14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07A1D-4906-3842-A369-FBF66ADBE7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37950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075D99-3AD4-7C4C-9054-B515E32BB6CF}" type="datetime1">
              <a:rPr lang="en-US" smtClean="0"/>
              <a:t>8/30/14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07A1D-4906-3842-A369-FBF66ADBE7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55666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542D80-3CF1-524F-AD5C-C752A12CE856}" type="datetime1">
              <a:rPr lang="en-US" smtClean="0"/>
              <a:t>8/30/14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07A1D-4906-3842-A369-FBF66ADBE7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05816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853C7E-17DF-C344-B7F2-43A3EB19FE8F}" type="datetime1">
              <a:rPr lang="en-US" smtClean="0"/>
              <a:t>8/30/14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07A1D-4906-3842-A369-FBF66ADBE7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17886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45F8AE-F189-DC49-B1F9-B327B00F0784}" type="datetime1">
              <a:rPr lang="en-US" smtClean="0"/>
              <a:t>8/30/14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07A1D-4906-3842-A369-FBF66ADBE7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68312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31F99B-0467-6C44-BB21-334678CAA207}" type="datetime1">
              <a:rPr lang="en-US" smtClean="0"/>
              <a:t>8/30/14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807A1D-4906-3842-A369-FBF66ADBE7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66592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07A1D-4906-3842-A369-FBF66ADBE79A}" type="slidenum">
              <a:rPr lang="en-US" smtClean="0"/>
              <a:t>1</a:t>
            </a:fld>
            <a:endParaRPr lang="en-US"/>
          </a:p>
        </p:txBody>
      </p:sp>
      <p:sp>
        <p:nvSpPr>
          <p:cNvPr id="12" name="Title 11"/>
          <p:cNvSpPr>
            <a:spLocks noGrp="1"/>
          </p:cNvSpPr>
          <p:nvPr>
            <p:ph type="ctrTitle"/>
          </p:nvPr>
        </p:nvSpPr>
        <p:spPr>
          <a:xfrm>
            <a:off x="0" y="1402017"/>
            <a:ext cx="7529151" cy="2660253"/>
          </a:xfrm>
        </p:spPr>
        <p:txBody>
          <a:bodyPr>
            <a:noAutofit/>
          </a:bodyPr>
          <a:lstStyle/>
          <a:p>
            <a:r>
              <a:rPr lang="nl-NL" sz="5400" b="1" dirty="0" smtClean="0">
                <a:solidFill>
                  <a:srgbClr val="D5AF04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Hoofdstuk 2</a:t>
            </a:r>
            <a:br>
              <a:rPr lang="nl-NL" sz="5400" b="1" dirty="0" smtClean="0">
                <a:solidFill>
                  <a:srgbClr val="D5AF04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</a:br>
            <a:r>
              <a:rPr lang="nl-NL" sz="5400" b="1" dirty="0" smtClean="0">
                <a:solidFill>
                  <a:srgbClr val="D5AF04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/>
            </a:r>
            <a:br>
              <a:rPr lang="nl-NL" sz="5400" b="1" dirty="0" smtClean="0">
                <a:solidFill>
                  <a:srgbClr val="D5AF04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</a:br>
            <a:r>
              <a:rPr lang="nl-NL" sz="5400" b="1" i="1" dirty="0" smtClean="0">
                <a:solidFill>
                  <a:srgbClr val="D5AF04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Probleemstelling en ondervragingsmethode</a:t>
            </a:r>
            <a:endParaRPr lang="nl-NL" sz="5400" b="1" i="1" dirty="0">
              <a:solidFill>
                <a:srgbClr val="D5AF04"/>
              </a:solidFill>
              <a:effectLst>
                <a:outerShdw blurRad="50800" dist="38100" dir="27000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29151" y="0"/>
            <a:ext cx="161484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12350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29151" y="0"/>
            <a:ext cx="1614849" cy="6858000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721466" y="6443602"/>
            <a:ext cx="422533" cy="414398"/>
          </a:xfrm>
        </p:spPr>
        <p:txBody>
          <a:bodyPr/>
          <a:lstStyle/>
          <a:p>
            <a:pPr algn="ctr"/>
            <a:fld id="{16807A1D-4906-3842-A369-FBF66ADBE79A}" type="slidenum">
              <a:rPr lang="en-US" sz="1600" smtClean="0"/>
              <a:pPr algn="ctr"/>
              <a:t>2</a:t>
            </a:fld>
            <a:endParaRPr lang="en-US" sz="1600" dirty="0"/>
          </a:p>
        </p:txBody>
      </p:sp>
      <p:sp>
        <p:nvSpPr>
          <p:cNvPr id="9" name="Title 1"/>
          <p:cNvSpPr>
            <a:spLocks noGrp="1"/>
          </p:cNvSpPr>
          <p:nvPr>
            <p:ph type="ctrTitle"/>
          </p:nvPr>
        </p:nvSpPr>
        <p:spPr>
          <a:xfrm>
            <a:off x="121391" y="197347"/>
            <a:ext cx="4539572" cy="269582"/>
          </a:xfrm>
        </p:spPr>
        <p:txBody>
          <a:bodyPr>
            <a:normAutofit fontScale="90000"/>
          </a:bodyPr>
          <a:lstStyle/>
          <a:p>
            <a:pPr algn="l"/>
            <a:r>
              <a:rPr lang="nl-NL" sz="1800" dirty="0" smtClean="0">
                <a:solidFill>
                  <a:srgbClr val="6C6C6C"/>
                </a:solidFill>
              </a:rPr>
              <a:t>2. Probleemstelling en ondervragingsmethode</a:t>
            </a:r>
            <a:endParaRPr lang="nl-NL" sz="1800" dirty="0">
              <a:solidFill>
                <a:srgbClr val="6C6C6C"/>
              </a:solidFill>
            </a:endParaRPr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>
          <a:xfrm>
            <a:off x="1" y="804477"/>
            <a:ext cx="7529150" cy="876462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solidFill>
                  <a:srgbClr val="D5AF04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De </a:t>
            </a:r>
            <a:r>
              <a:rPr lang="en-US" sz="4000" b="1" dirty="0" err="1" smtClean="0">
                <a:solidFill>
                  <a:srgbClr val="D5AF04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probleemstelling</a:t>
            </a:r>
            <a:endParaRPr lang="en-US" sz="4000" b="1" dirty="0">
              <a:solidFill>
                <a:srgbClr val="D5AF04"/>
              </a:solidFill>
              <a:effectLst>
                <a:outerShdw blurRad="50800" dist="38100" dir="27000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37684" y="1802342"/>
            <a:ext cx="6564444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charset="2"/>
              <a:buChar char="Ø"/>
            </a:pPr>
            <a:r>
              <a:rPr lang="nl-NL" sz="2400" dirty="0" smtClean="0"/>
              <a:t>Typen onderzoeksvragen</a:t>
            </a:r>
          </a:p>
          <a:p>
            <a:pPr marL="800100" lvl="1" indent="-342900">
              <a:buFont typeface="Arial"/>
              <a:buChar char="•"/>
            </a:pPr>
            <a:r>
              <a:rPr lang="nl-NL" sz="2000" dirty="0" smtClean="0"/>
              <a:t>Beschrijvende onderzoeksvragen</a:t>
            </a:r>
            <a:endParaRPr lang="nl-NL" sz="2000" dirty="0"/>
          </a:p>
          <a:p>
            <a:pPr marL="800100" lvl="1" indent="-342900">
              <a:buFont typeface="Arial"/>
              <a:buChar char="•"/>
            </a:pPr>
            <a:r>
              <a:rPr lang="nl-NL" sz="2000" dirty="0" smtClean="0"/>
              <a:t>Verklarende onderzoeksvragen</a:t>
            </a:r>
          </a:p>
          <a:p>
            <a:pPr marL="800100" lvl="1" indent="-342900">
              <a:buFont typeface="Arial"/>
              <a:buChar char="•"/>
            </a:pPr>
            <a:r>
              <a:rPr lang="nl-NL" sz="2000" dirty="0" smtClean="0"/>
              <a:t>Toetsende onderzoeksvragen</a:t>
            </a:r>
            <a:endParaRPr lang="nl-NL" sz="2000" dirty="0"/>
          </a:p>
          <a:p>
            <a:pPr marL="342900" indent="-342900">
              <a:buFont typeface="Wingdings" charset="2"/>
              <a:buChar char="Ø"/>
            </a:pPr>
            <a:endParaRPr lang="nl-NL" sz="2400" dirty="0"/>
          </a:p>
          <a:p>
            <a:pPr marL="342900" indent="-342900">
              <a:buFont typeface="Wingdings" charset="2"/>
              <a:buChar char="Ø"/>
            </a:pPr>
            <a:r>
              <a:rPr lang="nl-NL" sz="2400" dirty="0" smtClean="0"/>
              <a:t>De datamatrix</a:t>
            </a:r>
            <a:endParaRPr lang="nl-NL" sz="2400" dirty="0"/>
          </a:p>
        </p:txBody>
      </p:sp>
    </p:spTree>
    <p:extLst>
      <p:ext uri="{BB962C8B-B14F-4D97-AF65-F5344CB8AC3E}">
        <p14:creationId xmlns:p14="http://schemas.microsoft.com/office/powerpoint/2010/main" val="40092675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29151" y="0"/>
            <a:ext cx="1614849" cy="6858000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721466" y="6443602"/>
            <a:ext cx="422533" cy="414398"/>
          </a:xfrm>
        </p:spPr>
        <p:txBody>
          <a:bodyPr/>
          <a:lstStyle/>
          <a:p>
            <a:pPr algn="ctr"/>
            <a:fld id="{16807A1D-4906-3842-A369-FBF66ADBE79A}" type="slidenum">
              <a:rPr lang="en-US" sz="1600" smtClean="0"/>
              <a:pPr algn="ctr"/>
              <a:t>3</a:t>
            </a:fld>
            <a:endParaRPr lang="en-US" sz="1600" dirty="0"/>
          </a:p>
        </p:txBody>
      </p:sp>
      <p:sp>
        <p:nvSpPr>
          <p:cNvPr id="9" name="Title 1"/>
          <p:cNvSpPr>
            <a:spLocks noGrp="1"/>
          </p:cNvSpPr>
          <p:nvPr>
            <p:ph type="ctrTitle"/>
          </p:nvPr>
        </p:nvSpPr>
        <p:spPr>
          <a:xfrm>
            <a:off x="121391" y="197347"/>
            <a:ext cx="4539572" cy="269582"/>
          </a:xfrm>
        </p:spPr>
        <p:txBody>
          <a:bodyPr>
            <a:normAutofit fontScale="90000"/>
          </a:bodyPr>
          <a:lstStyle/>
          <a:p>
            <a:pPr algn="l"/>
            <a:r>
              <a:rPr lang="nl-NL" sz="1800" dirty="0" smtClean="0">
                <a:solidFill>
                  <a:srgbClr val="6C6C6C"/>
                </a:solidFill>
              </a:rPr>
              <a:t>2. Probleemstelling en ondervragingsmethode</a:t>
            </a:r>
            <a:endParaRPr lang="nl-NL" sz="1800" dirty="0">
              <a:solidFill>
                <a:srgbClr val="6C6C6C"/>
              </a:solidFill>
            </a:endParaRPr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>
          <a:xfrm>
            <a:off x="1" y="804477"/>
            <a:ext cx="7529150" cy="876462"/>
          </a:xfrm>
        </p:spPr>
        <p:txBody>
          <a:bodyPr>
            <a:normAutofit/>
          </a:bodyPr>
          <a:lstStyle/>
          <a:p>
            <a:r>
              <a:rPr lang="en-US" sz="4000" b="1" dirty="0" err="1" smtClean="0">
                <a:solidFill>
                  <a:srgbClr val="D5AF04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Aantal</a:t>
            </a:r>
            <a:r>
              <a:rPr lang="en-US" sz="4000" b="1" dirty="0" smtClean="0">
                <a:solidFill>
                  <a:srgbClr val="D5AF04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 </a:t>
            </a:r>
            <a:r>
              <a:rPr lang="en-US" sz="4000" b="1" dirty="0" err="1" smtClean="0">
                <a:solidFill>
                  <a:srgbClr val="D5AF04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te</a:t>
            </a:r>
            <a:r>
              <a:rPr lang="en-US" sz="4000" b="1" dirty="0" smtClean="0">
                <a:solidFill>
                  <a:srgbClr val="D5AF04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 </a:t>
            </a:r>
            <a:r>
              <a:rPr lang="en-US" sz="4000" b="1" dirty="0" err="1" smtClean="0">
                <a:solidFill>
                  <a:srgbClr val="D5AF04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ondervragen</a:t>
            </a:r>
            <a:r>
              <a:rPr lang="en-US" sz="4000" b="1" dirty="0" smtClean="0">
                <a:solidFill>
                  <a:srgbClr val="D5AF04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 </a:t>
            </a:r>
            <a:r>
              <a:rPr lang="en-US" sz="4000" b="1" dirty="0" err="1" smtClean="0">
                <a:solidFill>
                  <a:srgbClr val="D5AF04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personen</a:t>
            </a:r>
            <a:endParaRPr lang="en-US" sz="4000" b="1" dirty="0">
              <a:solidFill>
                <a:srgbClr val="D5AF04"/>
              </a:solidFill>
              <a:effectLst>
                <a:outerShdw blurRad="50800" dist="38100" dir="27000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37684" y="1802342"/>
            <a:ext cx="6564444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 smtClean="0"/>
              <a:t>Afhankelijk van:</a:t>
            </a:r>
          </a:p>
          <a:p>
            <a:endParaRPr lang="nl-NL" sz="2400" dirty="0" smtClean="0"/>
          </a:p>
          <a:p>
            <a:pPr marL="342900" indent="-342900">
              <a:buFont typeface="Wingdings" charset="2"/>
              <a:buChar char="Ø"/>
            </a:pPr>
            <a:r>
              <a:rPr lang="nl-NL" sz="2400" dirty="0" smtClean="0"/>
              <a:t>Hoe betrouwbaar moeten onderzoeksresultaten zijn?</a:t>
            </a:r>
          </a:p>
          <a:p>
            <a:pPr marL="342900" indent="-342900">
              <a:buFont typeface="Wingdings" charset="2"/>
              <a:buChar char="Ø"/>
            </a:pPr>
            <a:endParaRPr lang="nl-NL" sz="2400" dirty="0"/>
          </a:p>
          <a:p>
            <a:pPr marL="342900" indent="-342900">
              <a:buFont typeface="Wingdings" charset="2"/>
              <a:buChar char="Ø"/>
            </a:pPr>
            <a:r>
              <a:rPr lang="nl-NL" sz="2400" dirty="0" smtClean="0"/>
              <a:t>Onderzoeken we univariate of multivariate onderzoeksvragen?</a:t>
            </a:r>
          </a:p>
          <a:p>
            <a:pPr marL="342900" indent="-342900">
              <a:buFont typeface="Wingdings" charset="2"/>
              <a:buChar char="Ø"/>
            </a:pPr>
            <a:endParaRPr lang="nl-NL" sz="2400" dirty="0"/>
          </a:p>
          <a:p>
            <a:pPr marL="342900" indent="-342900">
              <a:buFont typeface="Wingdings" charset="2"/>
              <a:buChar char="Ø"/>
            </a:pPr>
            <a:r>
              <a:rPr lang="nl-NL" sz="2400" dirty="0" smtClean="0"/>
              <a:t>Zijn belangrijke variabelen scheef verdeeld?</a:t>
            </a:r>
            <a:endParaRPr lang="nl-NL" sz="2400" dirty="0"/>
          </a:p>
        </p:txBody>
      </p:sp>
    </p:spTree>
    <p:extLst>
      <p:ext uri="{BB962C8B-B14F-4D97-AF65-F5344CB8AC3E}">
        <p14:creationId xmlns:p14="http://schemas.microsoft.com/office/powerpoint/2010/main" val="41548178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29151" y="0"/>
            <a:ext cx="1614849" cy="6858000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721466" y="6443602"/>
            <a:ext cx="422533" cy="414398"/>
          </a:xfrm>
        </p:spPr>
        <p:txBody>
          <a:bodyPr/>
          <a:lstStyle/>
          <a:p>
            <a:pPr algn="ctr"/>
            <a:fld id="{16807A1D-4906-3842-A369-FBF66ADBE79A}" type="slidenum">
              <a:rPr lang="en-US" sz="1600" smtClean="0"/>
              <a:pPr algn="ctr"/>
              <a:t>4</a:t>
            </a:fld>
            <a:endParaRPr lang="en-US" sz="1600" dirty="0"/>
          </a:p>
        </p:txBody>
      </p:sp>
      <p:sp>
        <p:nvSpPr>
          <p:cNvPr id="9" name="Title 1"/>
          <p:cNvSpPr>
            <a:spLocks noGrp="1"/>
          </p:cNvSpPr>
          <p:nvPr>
            <p:ph type="ctrTitle"/>
          </p:nvPr>
        </p:nvSpPr>
        <p:spPr>
          <a:xfrm>
            <a:off x="121391" y="197347"/>
            <a:ext cx="4539572" cy="269582"/>
          </a:xfrm>
        </p:spPr>
        <p:txBody>
          <a:bodyPr>
            <a:normAutofit fontScale="90000"/>
          </a:bodyPr>
          <a:lstStyle/>
          <a:p>
            <a:pPr algn="l"/>
            <a:r>
              <a:rPr lang="nl-NL" sz="1800" dirty="0" smtClean="0">
                <a:solidFill>
                  <a:srgbClr val="6C6C6C"/>
                </a:solidFill>
              </a:rPr>
              <a:t>2. Probleemstelling en ondervragingsmethode</a:t>
            </a:r>
            <a:endParaRPr lang="nl-NL" sz="1800" dirty="0">
              <a:solidFill>
                <a:srgbClr val="6C6C6C"/>
              </a:solidFill>
            </a:endParaRPr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>
          <a:xfrm>
            <a:off x="1" y="804477"/>
            <a:ext cx="7529150" cy="876462"/>
          </a:xfrm>
        </p:spPr>
        <p:txBody>
          <a:bodyPr>
            <a:normAutofit/>
          </a:bodyPr>
          <a:lstStyle/>
          <a:p>
            <a:r>
              <a:rPr lang="en-US" sz="4000" b="1" dirty="0" err="1" smtClean="0">
                <a:solidFill>
                  <a:srgbClr val="D5AF04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Methode</a:t>
            </a:r>
            <a:r>
              <a:rPr lang="en-US" sz="4000" b="1" dirty="0" smtClean="0">
                <a:solidFill>
                  <a:srgbClr val="D5AF04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 van </a:t>
            </a:r>
            <a:r>
              <a:rPr lang="en-US" sz="4000" b="1" dirty="0" err="1" smtClean="0">
                <a:solidFill>
                  <a:srgbClr val="D5AF04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ondervraging</a:t>
            </a:r>
            <a:endParaRPr lang="en-US" sz="4000" b="1" dirty="0">
              <a:solidFill>
                <a:srgbClr val="D5AF04"/>
              </a:solidFill>
              <a:effectLst>
                <a:outerShdw blurRad="50800" dist="38100" dir="27000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37684" y="1802342"/>
            <a:ext cx="6564444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charset="2"/>
              <a:buChar char="Ø"/>
            </a:pPr>
            <a:r>
              <a:rPr lang="nl-NL" sz="2400" dirty="0" smtClean="0"/>
              <a:t>Schriftelijke enquête</a:t>
            </a:r>
            <a:endParaRPr lang="nl-NL" sz="2400" dirty="0"/>
          </a:p>
          <a:p>
            <a:pPr marL="342900" indent="-342900">
              <a:buFont typeface="Wingdings" charset="2"/>
              <a:buChar char="Ø"/>
            </a:pPr>
            <a:endParaRPr lang="nl-NL" sz="2400" dirty="0"/>
          </a:p>
          <a:p>
            <a:pPr marL="342900" indent="-342900">
              <a:buFont typeface="Wingdings" charset="2"/>
              <a:buChar char="Ø"/>
            </a:pPr>
            <a:r>
              <a:rPr lang="nl-NL" sz="2400" dirty="0" smtClean="0"/>
              <a:t>Persoonlijke </a:t>
            </a:r>
            <a:r>
              <a:rPr lang="nl-NL" sz="2400" dirty="0"/>
              <a:t>enquête</a:t>
            </a:r>
          </a:p>
          <a:p>
            <a:pPr marL="342900" indent="-342900">
              <a:buFont typeface="Wingdings" charset="2"/>
              <a:buChar char="Ø"/>
            </a:pPr>
            <a:endParaRPr lang="nl-NL" sz="2400" dirty="0"/>
          </a:p>
          <a:p>
            <a:pPr marL="342900" indent="-342900">
              <a:buFont typeface="Wingdings" charset="2"/>
              <a:buChar char="Ø"/>
            </a:pPr>
            <a:r>
              <a:rPr lang="nl-NL" sz="2400" dirty="0" smtClean="0"/>
              <a:t>Telefonische enquête</a:t>
            </a:r>
          </a:p>
          <a:p>
            <a:pPr marL="342900" indent="-342900">
              <a:buFont typeface="Wingdings" charset="2"/>
              <a:buChar char="Ø"/>
            </a:pPr>
            <a:endParaRPr lang="nl-NL" sz="2400" dirty="0"/>
          </a:p>
          <a:p>
            <a:pPr marL="342900" indent="-342900">
              <a:buFont typeface="Wingdings" charset="2"/>
              <a:buChar char="Ø"/>
            </a:pPr>
            <a:r>
              <a:rPr lang="nl-NL" sz="2400" dirty="0" smtClean="0"/>
              <a:t>Internet-</a:t>
            </a:r>
            <a:r>
              <a:rPr lang="nl-NL" sz="2400" dirty="0"/>
              <a:t>enquête</a:t>
            </a:r>
          </a:p>
        </p:txBody>
      </p:sp>
    </p:spTree>
    <p:extLst>
      <p:ext uri="{BB962C8B-B14F-4D97-AF65-F5344CB8AC3E}">
        <p14:creationId xmlns:p14="http://schemas.microsoft.com/office/powerpoint/2010/main" val="3714575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29151" y="0"/>
            <a:ext cx="1614849" cy="6858000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721466" y="6443602"/>
            <a:ext cx="422533" cy="414398"/>
          </a:xfrm>
        </p:spPr>
        <p:txBody>
          <a:bodyPr/>
          <a:lstStyle/>
          <a:p>
            <a:pPr algn="ctr"/>
            <a:fld id="{16807A1D-4906-3842-A369-FBF66ADBE79A}" type="slidenum">
              <a:rPr lang="en-US" sz="1600" smtClean="0"/>
              <a:pPr algn="ctr"/>
              <a:t>5</a:t>
            </a:fld>
            <a:endParaRPr lang="en-US" sz="1600" dirty="0"/>
          </a:p>
        </p:txBody>
      </p:sp>
      <p:sp>
        <p:nvSpPr>
          <p:cNvPr id="9" name="Title 1"/>
          <p:cNvSpPr>
            <a:spLocks noGrp="1"/>
          </p:cNvSpPr>
          <p:nvPr>
            <p:ph type="ctrTitle"/>
          </p:nvPr>
        </p:nvSpPr>
        <p:spPr>
          <a:xfrm>
            <a:off x="121391" y="197347"/>
            <a:ext cx="4539572" cy="269582"/>
          </a:xfrm>
        </p:spPr>
        <p:txBody>
          <a:bodyPr>
            <a:normAutofit fontScale="90000"/>
          </a:bodyPr>
          <a:lstStyle/>
          <a:p>
            <a:pPr algn="l"/>
            <a:r>
              <a:rPr lang="nl-NL" sz="1800" dirty="0" smtClean="0">
                <a:solidFill>
                  <a:srgbClr val="6C6C6C"/>
                </a:solidFill>
              </a:rPr>
              <a:t>2. Probleemstelling en ondervragingsmethode</a:t>
            </a:r>
            <a:endParaRPr lang="nl-NL" sz="1800" dirty="0">
              <a:solidFill>
                <a:srgbClr val="6C6C6C"/>
              </a:solidFill>
            </a:endParaRPr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>
          <a:xfrm>
            <a:off x="1" y="804477"/>
            <a:ext cx="7529150" cy="876462"/>
          </a:xfrm>
        </p:spPr>
        <p:txBody>
          <a:bodyPr>
            <a:normAutofit/>
          </a:bodyPr>
          <a:lstStyle/>
          <a:p>
            <a:r>
              <a:rPr lang="en-US" sz="4000" b="1" dirty="0" err="1" smtClean="0">
                <a:solidFill>
                  <a:srgbClr val="D5AF04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Keuzecriteria</a:t>
            </a:r>
            <a:endParaRPr lang="en-US" sz="4000" b="1" dirty="0">
              <a:solidFill>
                <a:srgbClr val="D5AF04"/>
              </a:solidFill>
              <a:effectLst>
                <a:outerShdw blurRad="50800" dist="38100" dir="27000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37684" y="1802342"/>
            <a:ext cx="6564444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charset="2"/>
              <a:buChar char="Ø"/>
            </a:pPr>
            <a:r>
              <a:rPr lang="nl-NL" sz="2400" dirty="0" smtClean="0"/>
              <a:t>Snelheid</a:t>
            </a:r>
            <a:endParaRPr lang="nl-NL" sz="2400" dirty="0"/>
          </a:p>
          <a:p>
            <a:pPr marL="342900" indent="-342900">
              <a:buFont typeface="Wingdings" charset="2"/>
              <a:buChar char="Ø"/>
            </a:pPr>
            <a:r>
              <a:rPr lang="nl-NL" sz="2400" dirty="0" smtClean="0"/>
              <a:t>Kosten</a:t>
            </a:r>
            <a:endParaRPr lang="nl-NL" sz="2400" dirty="0"/>
          </a:p>
          <a:p>
            <a:pPr marL="342900" indent="-342900">
              <a:buFont typeface="Wingdings" charset="2"/>
              <a:buChar char="Ø"/>
            </a:pPr>
            <a:r>
              <a:rPr lang="nl-NL" sz="2400" dirty="0" smtClean="0"/>
              <a:t>Non-respons</a:t>
            </a:r>
            <a:endParaRPr lang="nl-NL" sz="2400" dirty="0"/>
          </a:p>
          <a:p>
            <a:pPr marL="342900" indent="-342900">
              <a:buFont typeface="Wingdings" charset="2"/>
              <a:buChar char="Ø"/>
            </a:pPr>
            <a:r>
              <a:rPr lang="nl-NL" sz="2400" dirty="0" smtClean="0"/>
              <a:t>Hoeveelheid gevraagde informatie</a:t>
            </a:r>
            <a:endParaRPr lang="nl-NL" sz="2400" dirty="0"/>
          </a:p>
          <a:p>
            <a:pPr marL="342900" indent="-342900">
              <a:buFont typeface="Wingdings" charset="2"/>
              <a:buChar char="Ø"/>
            </a:pPr>
            <a:r>
              <a:rPr lang="nl-NL" sz="2400" dirty="0" smtClean="0"/>
              <a:t>Complexiteit van de vragenlijst</a:t>
            </a:r>
            <a:endParaRPr lang="nl-NL" sz="2400" dirty="0"/>
          </a:p>
          <a:p>
            <a:pPr marL="342900" indent="-342900">
              <a:buFont typeface="Wingdings" charset="2"/>
              <a:buChar char="Ø"/>
            </a:pPr>
            <a:r>
              <a:rPr lang="nl-NL" sz="2400" dirty="0" smtClean="0"/>
              <a:t>Hulpmiddelen</a:t>
            </a:r>
            <a:endParaRPr lang="nl-NL" sz="2400" dirty="0"/>
          </a:p>
          <a:p>
            <a:pPr marL="342900" indent="-342900">
              <a:buFont typeface="Wingdings" charset="2"/>
              <a:buChar char="Ø"/>
            </a:pPr>
            <a:r>
              <a:rPr lang="nl-NL" sz="2400" dirty="0" smtClean="0"/>
              <a:t>Kwaliteit van de gegevens</a:t>
            </a:r>
          </a:p>
          <a:p>
            <a:pPr marL="342900" indent="-342900">
              <a:buFont typeface="Wingdings" charset="2"/>
              <a:buChar char="Ø"/>
            </a:pPr>
            <a:r>
              <a:rPr lang="nl-NL" sz="2400" dirty="0" smtClean="0"/>
              <a:t>Organisatie</a:t>
            </a:r>
            <a:r>
              <a:rPr lang="nl-NL" sz="2400" dirty="0"/>
              <a:t> </a:t>
            </a:r>
            <a:r>
              <a:rPr lang="nl-NL" sz="2400" dirty="0" smtClean="0"/>
              <a:t>en deskundigheid</a:t>
            </a:r>
            <a:endParaRPr lang="nl-NL" sz="2400" dirty="0"/>
          </a:p>
        </p:txBody>
      </p:sp>
    </p:spTree>
    <p:extLst>
      <p:ext uri="{BB962C8B-B14F-4D97-AF65-F5344CB8AC3E}">
        <p14:creationId xmlns:p14="http://schemas.microsoft.com/office/powerpoint/2010/main" val="366056507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29151" y="0"/>
            <a:ext cx="1614849" cy="6858000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721466" y="6443602"/>
            <a:ext cx="422533" cy="414398"/>
          </a:xfrm>
        </p:spPr>
        <p:txBody>
          <a:bodyPr/>
          <a:lstStyle/>
          <a:p>
            <a:pPr algn="ctr"/>
            <a:fld id="{16807A1D-4906-3842-A369-FBF66ADBE79A}" type="slidenum">
              <a:rPr lang="en-US" sz="1600" smtClean="0"/>
              <a:pPr algn="ctr"/>
              <a:t>6</a:t>
            </a:fld>
            <a:endParaRPr lang="en-US" sz="1600" dirty="0"/>
          </a:p>
        </p:txBody>
      </p:sp>
      <p:sp>
        <p:nvSpPr>
          <p:cNvPr id="9" name="Title 1"/>
          <p:cNvSpPr>
            <a:spLocks noGrp="1"/>
          </p:cNvSpPr>
          <p:nvPr>
            <p:ph type="ctrTitle"/>
          </p:nvPr>
        </p:nvSpPr>
        <p:spPr>
          <a:xfrm>
            <a:off x="121391" y="197347"/>
            <a:ext cx="4539572" cy="269582"/>
          </a:xfrm>
        </p:spPr>
        <p:txBody>
          <a:bodyPr>
            <a:normAutofit fontScale="90000"/>
          </a:bodyPr>
          <a:lstStyle/>
          <a:p>
            <a:pPr algn="l"/>
            <a:r>
              <a:rPr lang="nl-NL" sz="1800" dirty="0" smtClean="0">
                <a:solidFill>
                  <a:srgbClr val="6C6C6C"/>
                </a:solidFill>
              </a:rPr>
              <a:t>2. Probleemstelling en ondervragingsmethode</a:t>
            </a:r>
            <a:endParaRPr lang="nl-NL" sz="1800" dirty="0">
              <a:solidFill>
                <a:srgbClr val="6C6C6C"/>
              </a:solidFill>
            </a:endParaRPr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>
          <a:xfrm>
            <a:off x="1" y="804477"/>
            <a:ext cx="7529150" cy="876462"/>
          </a:xfrm>
        </p:spPr>
        <p:txBody>
          <a:bodyPr>
            <a:normAutofit/>
          </a:bodyPr>
          <a:lstStyle/>
          <a:p>
            <a:r>
              <a:rPr lang="en-US" sz="4000" b="1" dirty="0" err="1" smtClean="0">
                <a:solidFill>
                  <a:srgbClr val="D5AF04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Welke</a:t>
            </a:r>
            <a:r>
              <a:rPr lang="en-US" sz="4000" b="1" dirty="0" smtClean="0">
                <a:solidFill>
                  <a:srgbClr val="D5AF04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 </a:t>
            </a:r>
            <a:r>
              <a:rPr lang="en-US" sz="4000" b="1" dirty="0" err="1" smtClean="0">
                <a:solidFill>
                  <a:srgbClr val="D5AF04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methode</a:t>
            </a:r>
            <a:r>
              <a:rPr lang="en-US" sz="4000" b="1" dirty="0" smtClean="0">
                <a:solidFill>
                  <a:srgbClr val="D5AF04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?</a:t>
            </a:r>
            <a:endParaRPr lang="en-US" sz="4000" b="1" dirty="0">
              <a:solidFill>
                <a:srgbClr val="D5AF04"/>
              </a:solidFill>
              <a:effectLst>
                <a:outerShdw blurRad="50800" dist="38100" dir="27000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37684" y="1802342"/>
            <a:ext cx="6564444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charset="2"/>
              <a:buChar char="Ø"/>
            </a:pPr>
            <a:r>
              <a:rPr lang="nl-NL" sz="2400" dirty="0" smtClean="0"/>
              <a:t>Mixed mode</a:t>
            </a:r>
            <a:endParaRPr lang="nl-NL" sz="2400" dirty="0"/>
          </a:p>
          <a:p>
            <a:pPr marL="342900" indent="-342900">
              <a:buFont typeface="Wingdings" charset="2"/>
              <a:buChar char="Ø"/>
            </a:pPr>
            <a:endParaRPr lang="nl-NL" sz="2400" dirty="0"/>
          </a:p>
          <a:p>
            <a:pPr marL="342900" indent="-342900">
              <a:buFont typeface="Wingdings" charset="2"/>
              <a:buChar char="Ø"/>
            </a:pPr>
            <a:r>
              <a:rPr lang="nl-NL" sz="2400" dirty="0" smtClean="0"/>
              <a:t>Computerondersteunde ondervraging</a:t>
            </a:r>
          </a:p>
          <a:p>
            <a:pPr marL="800100" lvl="1" indent="-342900">
              <a:buFont typeface="Arial"/>
              <a:buChar char="•"/>
            </a:pPr>
            <a:r>
              <a:rPr lang="nl-NL" sz="2000" dirty="0" smtClean="0"/>
              <a:t>Voordelen</a:t>
            </a:r>
            <a:endParaRPr lang="nl-NL" sz="2000" dirty="0"/>
          </a:p>
          <a:p>
            <a:pPr marL="800100" lvl="1" indent="-342900">
              <a:buFont typeface="Arial"/>
              <a:buChar char="•"/>
            </a:pPr>
            <a:r>
              <a:rPr lang="nl-NL" sz="2000" dirty="0" smtClean="0"/>
              <a:t>Nadelen</a:t>
            </a:r>
            <a:endParaRPr lang="nl-NL" sz="2000" dirty="0"/>
          </a:p>
          <a:p>
            <a:endParaRPr lang="nl-NL" sz="2400" dirty="0"/>
          </a:p>
          <a:p>
            <a:pPr marL="342900" indent="-342900">
              <a:buFont typeface="Wingdings" charset="2"/>
              <a:buChar char="Ø"/>
            </a:pPr>
            <a:r>
              <a:rPr lang="nl-NL" sz="2400" smtClean="0"/>
              <a:t>De </a:t>
            </a:r>
            <a:r>
              <a:rPr lang="nl-NL" sz="2400" smtClean="0"/>
              <a:t>checklist</a:t>
            </a:r>
            <a:endParaRPr lang="nl-NL" sz="2400" dirty="0"/>
          </a:p>
        </p:txBody>
      </p:sp>
    </p:spTree>
    <p:extLst>
      <p:ext uri="{BB962C8B-B14F-4D97-AF65-F5344CB8AC3E}">
        <p14:creationId xmlns:p14="http://schemas.microsoft.com/office/powerpoint/2010/main" val="75366098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413</TotalTime>
  <Words>115</Words>
  <Application>Microsoft Macintosh PowerPoint</Application>
  <PresentationFormat>On-screen Show (4:3)</PresentationFormat>
  <Paragraphs>52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Hoofdstuk 2  Probleemstelling en ondervragingsmethode</vt:lpstr>
      <vt:lpstr>2. Probleemstelling en ondervragingsmethode</vt:lpstr>
      <vt:lpstr>2. Probleemstelling en ondervragingsmethode</vt:lpstr>
      <vt:lpstr>2. Probleemstelling en ondervragingsmethode</vt:lpstr>
      <vt:lpstr>2. Probleemstelling en ondervragingsmethode</vt:lpstr>
      <vt:lpstr>2. Probleemstelling en ondervragingsmethode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Hoofdstuk 3: Steekproeftrekking</dc:title>
  <dc:creator>Wil Dijkstra</dc:creator>
  <cp:lastModifiedBy>Wil Dijkstra</cp:lastModifiedBy>
  <cp:revision>24</cp:revision>
  <dcterms:created xsi:type="dcterms:W3CDTF">2014-06-17T13:17:36Z</dcterms:created>
  <dcterms:modified xsi:type="dcterms:W3CDTF">2014-08-30T21:59:10Z</dcterms:modified>
</cp:coreProperties>
</file>