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5"/>
  </p:notesMasterIdLst>
  <p:handoutMasterIdLst>
    <p:handoutMasterId r:id="rId16"/>
  </p:handoutMasterIdLst>
  <p:sldIdLst>
    <p:sldId id="256" r:id="rId2"/>
    <p:sldId id="257" r:id="rId3"/>
    <p:sldId id="258" r:id="rId4"/>
    <p:sldId id="259" r:id="rId5"/>
    <p:sldId id="264" r:id="rId6"/>
    <p:sldId id="260" r:id="rId7"/>
    <p:sldId id="265" r:id="rId8"/>
    <p:sldId id="266" r:id="rId9"/>
    <p:sldId id="267" r:id="rId10"/>
    <p:sldId id="268" r:id="rId11"/>
    <p:sldId id="269" r:id="rId12"/>
    <p:sldId id="270" r:id="rId13"/>
    <p:sldId id="271" r:id="rId1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C6C6C"/>
    <a:srgbClr val="D5AF0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91" d="100"/>
          <a:sy n="91" d="100"/>
        </p:scale>
        <p:origin x="-120" y="-5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heme" Target="theme/theme1.xml"/><Relationship Id="rId21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notesMaster" Target="notesMasters/notesMaster1.xml"/><Relationship Id="rId16" Type="http://schemas.openxmlformats.org/officeDocument/2006/relationships/handoutMaster" Target="handoutMasters/handoutMaster1.xml"/><Relationship Id="rId17" Type="http://schemas.openxmlformats.org/officeDocument/2006/relationships/printerSettings" Target="printerSettings/printerSettings1.bin"/><Relationship Id="rId18" Type="http://schemas.openxmlformats.org/officeDocument/2006/relationships/presProps" Target="presProps.xml"/><Relationship Id="rId1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D03F213-A155-FF48-96E4-AE06D0E586CF}" type="datetimeFigureOut">
              <a:rPr lang="en-US" smtClean="0"/>
              <a:t>8/15/14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A8CCC4D-10D2-8947-8EF3-5925E05D7A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224066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91B7526-4607-F549-8256-50EABE8AEE8C}" type="datetimeFigureOut">
              <a:rPr lang="en-US" smtClean="0"/>
              <a:t>8/15/14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1C785BB-62A1-D24E-AEE6-652A9552A8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058399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424954-6C08-9640-BAC0-81E79E5ADBB4}" type="datetime1">
              <a:rPr lang="en-US" smtClean="0"/>
              <a:t>8/15/14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07A1D-4906-3842-A369-FBF66ADBE7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23882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DA25C-32D3-D941-86ED-8CD8F1625C79}" type="datetime1">
              <a:rPr lang="en-US" smtClean="0"/>
              <a:t>8/15/14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07A1D-4906-3842-A369-FBF66ADBE7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99417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7DDC5F-1E38-C84F-81E6-C564376E9E88}" type="datetime1">
              <a:rPr lang="en-US" smtClean="0"/>
              <a:t>8/15/14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07A1D-4906-3842-A369-FBF66ADBE7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2543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5F14A0-D0CE-484C-BE9A-1E893E47DDFC}" type="datetime1">
              <a:rPr lang="en-US" smtClean="0"/>
              <a:t>8/15/14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07A1D-4906-3842-A369-FBF66ADBE7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63072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613BE0-38DB-E347-A78E-5BF43A134DFB}" type="datetime1">
              <a:rPr lang="en-US" smtClean="0"/>
              <a:t>8/15/14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07A1D-4906-3842-A369-FBF66ADBE7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8394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816EF2-5503-C04C-9D24-4F2AE1294C0B}" type="datetime1">
              <a:rPr lang="en-US" smtClean="0"/>
              <a:t>8/15/14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07A1D-4906-3842-A369-FBF66ADBE7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47839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75D1D-6472-1E44-B9EA-5F642A132C8F}" type="datetime1">
              <a:rPr lang="en-US" smtClean="0"/>
              <a:t>8/15/14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07A1D-4906-3842-A369-FBF66ADBE7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37950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075D99-3AD4-7C4C-9054-B515E32BB6CF}" type="datetime1">
              <a:rPr lang="en-US" smtClean="0"/>
              <a:t>8/15/14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07A1D-4906-3842-A369-FBF66ADBE7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55666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542D80-3CF1-524F-AD5C-C752A12CE856}" type="datetime1">
              <a:rPr lang="en-US" smtClean="0"/>
              <a:t>8/15/14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07A1D-4906-3842-A369-FBF66ADBE7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05816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853C7E-17DF-C344-B7F2-43A3EB19FE8F}" type="datetime1">
              <a:rPr lang="en-US" smtClean="0"/>
              <a:t>8/15/14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07A1D-4906-3842-A369-FBF66ADBE7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17886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45F8AE-F189-DC49-B1F9-B327B00F0784}" type="datetime1">
              <a:rPr lang="en-US" smtClean="0"/>
              <a:t>8/15/14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07A1D-4906-3842-A369-FBF66ADBE7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68312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31F99B-0467-6C44-BB21-334678CAA207}" type="datetime1">
              <a:rPr lang="en-US" smtClean="0"/>
              <a:t>8/15/14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807A1D-4906-3842-A369-FBF66ADBE7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66592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07A1D-4906-3842-A369-FBF66ADBE79A}" type="slidenum">
              <a:rPr lang="en-US" smtClean="0"/>
              <a:t>1</a:t>
            </a:fld>
            <a:endParaRPr lang="en-US"/>
          </a:p>
        </p:txBody>
      </p:sp>
      <p:sp>
        <p:nvSpPr>
          <p:cNvPr id="12" name="Title 11"/>
          <p:cNvSpPr>
            <a:spLocks noGrp="1"/>
          </p:cNvSpPr>
          <p:nvPr>
            <p:ph type="ctrTitle"/>
          </p:nvPr>
        </p:nvSpPr>
        <p:spPr>
          <a:xfrm>
            <a:off x="0" y="1402017"/>
            <a:ext cx="7529151" cy="2660253"/>
          </a:xfrm>
        </p:spPr>
        <p:txBody>
          <a:bodyPr>
            <a:noAutofit/>
          </a:bodyPr>
          <a:lstStyle/>
          <a:p>
            <a:r>
              <a:rPr lang="nl-NL" sz="6000" b="1" dirty="0" smtClean="0">
                <a:solidFill>
                  <a:srgbClr val="D5AF04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Hoofdstuk 4</a:t>
            </a:r>
            <a:br>
              <a:rPr lang="nl-NL" sz="6000" b="1" dirty="0" smtClean="0">
                <a:solidFill>
                  <a:srgbClr val="D5AF04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</a:br>
            <a:r>
              <a:rPr lang="nl-NL" sz="6000" b="1" dirty="0" smtClean="0">
                <a:solidFill>
                  <a:srgbClr val="D5AF04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/>
            </a:r>
            <a:br>
              <a:rPr lang="nl-NL" sz="6000" b="1" dirty="0" smtClean="0">
                <a:solidFill>
                  <a:srgbClr val="D5AF04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</a:br>
            <a:r>
              <a:rPr lang="nl-NL" sz="6000" b="1" i="1" dirty="0" smtClean="0">
                <a:solidFill>
                  <a:srgbClr val="D5AF04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Non</a:t>
            </a:r>
            <a:r>
              <a:rPr lang="nl-NL" sz="6000" b="1" i="1" smtClean="0">
                <a:solidFill>
                  <a:srgbClr val="D5AF04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-</a:t>
            </a:r>
            <a:r>
              <a:rPr lang="nl-NL" sz="6000" b="1" i="1" smtClean="0">
                <a:solidFill>
                  <a:srgbClr val="D5AF04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respons</a:t>
            </a:r>
            <a:endParaRPr lang="nl-NL" sz="6000" b="1" i="1" dirty="0">
              <a:solidFill>
                <a:srgbClr val="D5AF04"/>
              </a:solidFill>
              <a:effectLst>
                <a:outerShdw blurRad="50800" dist="38100" dir="27000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29151" y="0"/>
            <a:ext cx="161484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123504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737684" y="1811658"/>
            <a:ext cx="6791467" cy="48936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charset="2"/>
              <a:buChar char="Ø"/>
            </a:pPr>
            <a:r>
              <a:rPr lang="nl-NL" sz="2400" dirty="0"/>
              <a:t>E-mail met introductiebrief</a:t>
            </a:r>
          </a:p>
          <a:p>
            <a:pPr marL="800100" lvl="1" indent="-342900">
              <a:buFont typeface="Arial"/>
              <a:buChar char="•"/>
            </a:pPr>
            <a:r>
              <a:rPr lang="nl-NL" sz="2000" dirty="0"/>
              <a:t>zender </a:t>
            </a:r>
          </a:p>
          <a:p>
            <a:pPr marL="800100" lvl="1" indent="-342900">
              <a:buFont typeface="Arial"/>
              <a:buChar char="•"/>
            </a:pPr>
            <a:r>
              <a:rPr lang="nl-NL" sz="2000" dirty="0"/>
              <a:t>ontvanger</a:t>
            </a:r>
          </a:p>
          <a:p>
            <a:pPr marL="800100" lvl="1" indent="-342900">
              <a:buFont typeface="Arial"/>
              <a:buChar char="•"/>
            </a:pPr>
            <a:r>
              <a:rPr lang="nl-NL" sz="2000" dirty="0"/>
              <a:t>onderwerpregel</a:t>
            </a:r>
          </a:p>
          <a:p>
            <a:pPr marL="800100" lvl="1" indent="-342900">
              <a:buFont typeface="Arial"/>
              <a:buChar char="•"/>
            </a:pPr>
            <a:r>
              <a:rPr lang="nl-NL" sz="2000" dirty="0"/>
              <a:t>hoofdtekst</a:t>
            </a:r>
          </a:p>
          <a:p>
            <a:pPr marL="800100" lvl="1" indent="-342900">
              <a:buFont typeface="Arial"/>
              <a:buChar char="•"/>
            </a:pPr>
            <a:r>
              <a:rPr lang="nl-NL" sz="2000" dirty="0"/>
              <a:t>ondertekening</a:t>
            </a:r>
          </a:p>
          <a:p>
            <a:pPr marL="800100" lvl="1" indent="-342900">
              <a:buFont typeface="Arial"/>
              <a:buChar char="•"/>
            </a:pPr>
            <a:r>
              <a:rPr lang="nl-NL" sz="2000" dirty="0"/>
              <a:t>link naar vragenlijst</a:t>
            </a:r>
          </a:p>
          <a:p>
            <a:endParaRPr lang="nl-NL" sz="2400" dirty="0"/>
          </a:p>
          <a:p>
            <a:pPr marL="342900" indent="-342900">
              <a:buFont typeface="Wingdings" charset="2"/>
              <a:buChar char="Ø"/>
            </a:pPr>
            <a:r>
              <a:rPr lang="nl-NL" sz="2400" dirty="0"/>
              <a:t>Voorkom dat e-mail wordt gezien als spam</a:t>
            </a:r>
          </a:p>
          <a:p>
            <a:pPr marL="800100" lvl="1" indent="-342900">
              <a:buFont typeface="Arial"/>
              <a:buChar char="•"/>
            </a:pPr>
            <a:r>
              <a:rPr lang="nl-NL" sz="2000" dirty="0"/>
              <a:t>gebruik naam van respondent</a:t>
            </a:r>
          </a:p>
          <a:p>
            <a:pPr marL="800100" lvl="1" indent="-342900">
              <a:buFont typeface="Arial"/>
              <a:buChar char="•"/>
            </a:pPr>
            <a:r>
              <a:rPr lang="nl-NL" sz="2000" dirty="0"/>
              <a:t>voorkom </a:t>
            </a:r>
            <a:r>
              <a:rPr lang="nl-NL" sz="2000" dirty="0" smtClean="0"/>
              <a:t>taalfouten en fouten in HTML</a:t>
            </a:r>
            <a:endParaRPr lang="nl-NL" sz="2000" dirty="0"/>
          </a:p>
          <a:p>
            <a:pPr marL="800100" lvl="1" indent="-342900">
              <a:buFont typeface="Arial"/>
              <a:buChar char="•"/>
            </a:pPr>
            <a:r>
              <a:rPr lang="nl-NL" sz="2000" dirty="0"/>
              <a:t>geen overbodige hoofdletters en </a:t>
            </a:r>
            <a:r>
              <a:rPr lang="nl-NL" sz="2000" dirty="0" smtClean="0"/>
              <a:t>uitroeptekens</a:t>
            </a:r>
          </a:p>
          <a:p>
            <a:pPr marL="800100" lvl="1" indent="-342900">
              <a:buFont typeface="Arial"/>
              <a:buChar char="•"/>
            </a:pPr>
            <a:r>
              <a:rPr lang="nl-NL" sz="2000" dirty="0" smtClean="0"/>
              <a:t>vermijd felle kleuren en afbeeldingen</a:t>
            </a:r>
          </a:p>
          <a:p>
            <a:pPr marL="800100" lvl="1" indent="-342900">
              <a:buFont typeface="Arial"/>
              <a:buChar char="•"/>
            </a:pPr>
            <a:r>
              <a:rPr lang="nl-NL" sz="2000" dirty="0" smtClean="0"/>
              <a:t>test of mail geblokkeerd wordt in gangbare e-mailprogramma’s</a:t>
            </a:r>
            <a:endParaRPr lang="nl-NL" sz="2400" dirty="0"/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>
          <a:xfrm>
            <a:off x="1" y="804477"/>
            <a:ext cx="7529150" cy="876462"/>
          </a:xfrm>
        </p:spPr>
        <p:txBody>
          <a:bodyPr>
            <a:noAutofit/>
          </a:bodyPr>
          <a:lstStyle/>
          <a:p>
            <a:r>
              <a:rPr lang="en-US" sz="3600" b="1" dirty="0" err="1" smtClean="0">
                <a:solidFill>
                  <a:srgbClr val="D5AF04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Maatregelen</a:t>
            </a:r>
            <a:r>
              <a:rPr lang="en-US" sz="3600" b="1" dirty="0" smtClean="0">
                <a:solidFill>
                  <a:srgbClr val="D5AF04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 </a:t>
            </a:r>
            <a:r>
              <a:rPr lang="en-US" sz="3600" b="1" dirty="0" err="1" smtClean="0">
                <a:solidFill>
                  <a:srgbClr val="D5AF04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bij</a:t>
            </a:r>
            <a:r>
              <a:rPr lang="en-US" sz="3600" b="1" dirty="0" smtClean="0">
                <a:solidFill>
                  <a:srgbClr val="D5AF04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 internet-</a:t>
            </a:r>
            <a:r>
              <a:rPr lang="en-US" sz="3600" b="1" dirty="0" err="1" smtClean="0">
                <a:solidFill>
                  <a:srgbClr val="D5AF04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enquête</a:t>
            </a:r>
            <a:r>
              <a:rPr lang="en-US" sz="3600" b="1" dirty="0" smtClean="0">
                <a:solidFill>
                  <a:srgbClr val="D5AF04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 I</a:t>
            </a:r>
            <a:endParaRPr lang="en-US" sz="3600" b="1" dirty="0">
              <a:solidFill>
                <a:srgbClr val="D5AF04"/>
              </a:solidFill>
              <a:effectLst>
                <a:outerShdw blurRad="50800" dist="38100" dir="27000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121391" y="197347"/>
            <a:ext cx="2175698" cy="269582"/>
          </a:xfrm>
        </p:spPr>
        <p:txBody>
          <a:bodyPr>
            <a:normAutofit fontScale="90000"/>
          </a:bodyPr>
          <a:lstStyle/>
          <a:p>
            <a:pPr algn="l"/>
            <a:r>
              <a:rPr lang="nl-NL" sz="1800" dirty="0" smtClean="0">
                <a:solidFill>
                  <a:srgbClr val="6C6C6C"/>
                </a:solidFill>
              </a:rPr>
              <a:t>4. Non-respons</a:t>
            </a:r>
            <a:endParaRPr lang="nl-NL" sz="1800" dirty="0">
              <a:solidFill>
                <a:srgbClr val="6C6C6C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29151" y="0"/>
            <a:ext cx="1614849" cy="6858000"/>
          </a:xfrm>
          <a:prstGeom prst="rect">
            <a:avLst/>
          </a:prstGeom>
        </p:spPr>
      </p:pic>
      <p:sp>
        <p:nvSpPr>
          <p:cNvPr id="11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721466" y="6443602"/>
            <a:ext cx="422533" cy="414398"/>
          </a:xfrm>
        </p:spPr>
        <p:txBody>
          <a:bodyPr/>
          <a:lstStyle/>
          <a:p>
            <a:pPr algn="ctr"/>
            <a:fld id="{16807A1D-4906-3842-A369-FBF66ADBE79A}" type="slidenum">
              <a:rPr lang="en-US" sz="1600" smtClean="0"/>
              <a:pPr algn="ctr"/>
              <a:t>10</a:t>
            </a:fld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410066029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737684" y="1811658"/>
            <a:ext cx="6791467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charset="2"/>
              <a:buChar char="Ø"/>
            </a:pPr>
            <a:r>
              <a:rPr lang="nl-NL" sz="2400" dirty="0" smtClean="0"/>
              <a:t>Beveiliging internet-enquête</a:t>
            </a:r>
            <a:endParaRPr lang="nl-NL" sz="2400" dirty="0"/>
          </a:p>
          <a:p>
            <a:pPr marL="800100" lvl="1" indent="-342900">
              <a:buFont typeface="Arial"/>
              <a:buChar char="•"/>
            </a:pPr>
            <a:r>
              <a:rPr lang="nl-NL" sz="2000" dirty="0" smtClean="0"/>
              <a:t>handmatig inloggen: gebruiker vult gebruikersnaam plus identificatiecode in</a:t>
            </a:r>
            <a:endParaRPr lang="nl-NL" sz="2000" dirty="0"/>
          </a:p>
          <a:p>
            <a:pPr marL="800100" lvl="1" indent="-342900">
              <a:buFont typeface="Arial"/>
              <a:buChar char="•"/>
            </a:pPr>
            <a:r>
              <a:rPr lang="nl-NL" sz="2000" dirty="0" smtClean="0"/>
              <a:t>semi-automatisch: alleen identificatiecode </a:t>
            </a:r>
            <a:endParaRPr lang="nl-NL" sz="2000" dirty="0"/>
          </a:p>
          <a:p>
            <a:pPr marL="800100" lvl="1" indent="-342900">
              <a:buFont typeface="Arial"/>
              <a:buChar char="•"/>
            </a:pPr>
            <a:r>
              <a:rPr lang="nl-NL" sz="2000" dirty="0" smtClean="0"/>
              <a:t>automatisch: url bevat zowel gebruikersnaam als identificatiecode</a:t>
            </a:r>
            <a:endParaRPr lang="nl-NL" sz="2000" dirty="0"/>
          </a:p>
          <a:p>
            <a:endParaRPr lang="nl-NL" sz="2400" dirty="0"/>
          </a:p>
          <a:p>
            <a:pPr marL="342900" indent="-342900">
              <a:buFont typeface="Wingdings" charset="2"/>
              <a:buChar char="Ø"/>
            </a:pPr>
            <a:r>
              <a:rPr lang="nl-NL" sz="2400" dirty="0" smtClean="0"/>
              <a:t>Afmeldoptie</a:t>
            </a:r>
            <a:endParaRPr lang="nl-NL" sz="2400" dirty="0"/>
          </a:p>
          <a:p>
            <a:pPr marL="800100" lvl="1" indent="-342900">
              <a:buFont typeface="Arial"/>
              <a:buChar char="•"/>
            </a:pPr>
            <a:r>
              <a:rPr lang="nl-NL" sz="2000" dirty="0" smtClean="0"/>
              <a:t>bij eerste of tweede herinnering opnemen</a:t>
            </a:r>
            <a:endParaRPr lang="nl-NL" sz="2000" dirty="0"/>
          </a:p>
          <a:p>
            <a:pPr marL="800100" lvl="1" indent="-342900">
              <a:buFont typeface="Arial"/>
              <a:buChar char="•"/>
            </a:pPr>
            <a:r>
              <a:rPr lang="nl-NL" sz="2000" dirty="0" smtClean="0"/>
              <a:t>eventueel met enkele korte vragen</a:t>
            </a:r>
          </a:p>
          <a:p>
            <a:endParaRPr lang="nl-NL" sz="2400" dirty="0"/>
          </a:p>
          <a:p>
            <a:pPr marL="342900" indent="-342900">
              <a:buFont typeface="Wingdings" charset="2"/>
              <a:buChar char="Ø"/>
            </a:pPr>
            <a:r>
              <a:rPr lang="nl-NL" sz="2400" dirty="0" smtClean="0"/>
              <a:t>Timing</a:t>
            </a:r>
          </a:p>
          <a:p>
            <a:pPr marL="342900" indent="-342900">
              <a:buFont typeface="Wingdings" charset="2"/>
              <a:buChar char="Ø"/>
            </a:pPr>
            <a:endParaRPr lang="nl-NL" sz="2400" dirty="0"/>
          </a:p>
          <a:p>
            <a:pPr marL="342900" indent="-342900">
              <a:buFont typeface="Wingdings" charset="2"/>
              <a:buChar char="Ø"/>
            </a:pPr>
            <a:r>
              <a:rPr lang="nl-NL" sz="2400" dirty="0" smtClean="0"/>
              <a:t>Beloning</a:t>
            </a:r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>
          <a:xfrm>
            <a:off x="0" y="804477"/>
            <a:ext cx="7529151" cy="876462"/>
          </a:xfrm>
        </p:spPr>
        <p:txBody>
          <a:bodyPr>
            <a:noAutofit/>
          </a:bodyPr>
          <a:lstStyle/>
          <a:p>
            <a:r>
              <a:rPr lang="en-US" sz="3600" b="1" dirty="0" err="1" smtClean="0">
                <a:solidFill>
                  <a:srgbClr val="D5AF04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Maatregelen</a:t>
            </a:r>
            <a:r>
              <a:rPr lang="en-US" sz="3600" b="1" dirty="0" smtClean="0">
                <a:solidFill>
                  <a:srgbClr val="D5AF04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 </a:t>
            </a:r>
            <a:r>
              <a:rPr lang="en-US" sz="3600" b="1" dirty="0" err="1" smtClean="0">
                <a:solidFill>
                  <a:srgbClr val="D5AF04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bij</a:t>
            </a:r>
            <a:r>
              <a:rPr lang="en-US" sz="3600" b="1" dirty="0" smtClean="0">
                <a:solidFill>
                  <a:srgbClr val="D5AF04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 internet-</a:t>
            </a:r>
            <a:r>
              <a:rPr lang="en-US" sz="3600" b="1" dirty="0" err="1" smtClean="0">
                <a:solidFill>
                  <a:srgbClr val="D5AF04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enquête</a:t>
            </a:r>
            <a:r>
              <a:rPr lang="en-US" sz="3600" b="1" dirty="0" smtClean="0">
                <a:solidFill>
                  <a:srgbClr val="D5AF04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 II</a:t>
            </a:r>
            <a:endParaRPr lang="en-US" sz="3600" b="1" dirty="0">
              <a:solidFill>
                <a:srgbClr val="D5AF04"/>
              </a:solidFill>
              <a:effectLst>
                <a:outerShdw blurRad="50800" dist="38100" dir="27000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121391" y="197347"/>
            <a:ext cx="2175698" cy="269582"/>
          </a:xfrm>
        </p:spPr>
        <p:txBody>
          <a:bodyPr>
            <a:normAutofit fontScale="90000"/>
          </a:bodyPr>
          <a:lstStyle/>
          <a:p>
            <a:pPr algn="l"/>
            <a:r>
              <a:rPr lang="nl-NL" sz="1800" dirty="0" smtClean="0">
                <a:solidFill>
                  <a:srgbClr val="6C6C6C"/>
                </a:solidFill>
              </a:rPr>
              <a:t>4. Non-respons</a:t>
            </a:r>
            <a:endParaRPr lang="nl-NL" sz="1800" dirty="0">
              <a:solidFill>
                <a:srgbClr val="6C6C6C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29151" y="0"/>
            <a:ext cx="1614849" cy="6858000"/>
          </a:xfrm>
          <a:prstGeom prst="rect">
            <a:avLst/>
          </a:prstGeom>
        </p:spPr>
      </p:pic>
      <p:sp>
        <p:nvSpPr>
          <p:cNvPr id="11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721466" y="6443602"/>
            <a:ext cx="422533" cy="414398"/>
          </a:xfrm>
        </p:spPr>
        <p:txBody>
          <a:bodyPr/>
          <a:lstStyle/>
          <a:p>
            <a:pPr algn="ctr"/>
            <a:fld id="{16807A1D-4906-3842-A369-FBF66ADBE79A}" type="slidenum">
              <a:rPr lang="en-US" sz="1600" smtClean="0"/>
              <a:pPr algn="ctr"/>
              <a:t>11</a:t>
            </a:fld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89273313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ubtitle 5"/>
          <p:cNvSpPr>
            <a:spLocks noGrp="1"/>
          </p:cNvSpPr>
          <p:nvPr>
            <p:ph type="subTitle" idx="1"/>
          </p:nvPr>
        </p:nvSpPr>
        <p:spPr>
          <a:xfrm>
            <a:off x="0" y="804477"/>
            <a:ext cx="7529151" cy="876462"/>
          </a:xfrm>
        </p:spPr>
        <p:txBody>
          <a:bodyPr>
            <a:noAutofit/>
          </a:bodyPr>
          <a:lstStyle/>
          <a:p>
            <a:r>
              <a:rPr lang="en-US" sz="3600" b="1" dirty="0" err="1" smtClean="0">
                <a:solidFill>
                  <a:srgbClr val="D5AF04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Ongewenste</a:t>
            </a:r>
            <a:r>
              <a:rPr lang="en-US" sz="3600" b="1" dirty="0" smtClean="0">
                <a:solidFill>
                  <a:srgbClr val="D5AF04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 </a:t>
            </a:r>
            <a:r>
              <a:rPr lang="en-US" sz="3600" b="1" dirty="0" err="1" smtClean="0">
                <a:solidFill>
                  <a:srgbClr val="D5AF04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gevolgen</a:t>
            </a:r>
            <a:r>
              <a:rPr lang="en-US" sz="3600" b="1" dirty="0" smtClean="0">
                <a:solidFill>
                  <a:srgbClr val="D5AF04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 van </a:t>
            </a:r>
            <a:r>
              <a:rPr lang="en-US" sz="3600" b="1" dirty="0" err="1" smtClean="0">
                <a:solidFill>
                  <a:srgbClr val="D5AF04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maatregelen</a:t>
            </a:r>
            <a:endParaRPr lang="en-US" sz="3600" b="1" dirty="0">
              <a:solidFill>
                <a:srgbClr val="D5AF04"/>
              </a:solidFill>
              <a:effectLst>
                <a:outerShdw blurRad="50800" dist="38100" dir="27000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121391" y="197347"/>
            <a:ext cx="2175698" cy="269582"/>
          </a:xfrm>
        </p:spPr>
        <p:txBody>
          <a:bodyPr>
            <a:normAutofit fontScale="90000"/>
          </a:bodyPr>
          <a:lstStyle/>
          <a:p>
            <a:pPr algn="l"/>
            <a:r>
              <a:rPr lang="nl-NL" sz="1800" dirty="0" smtClean="0">
                <a:solidFill>
                  <a:srgbClr val="6C6C6C"/>
                </a:solidFill>
              </a:rPr>
              <a:t>4. Non-respons</a:t>
            </a:r>
            <a:endParaRPr lang="nl-NL" sz="1800" dirty="0">
              <a:solidFill>
                <a:srgbClr val="6C6C6C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29151" y="0"/>
            <a:ext cx="1614849" cy="6858000"/>
          </a:xfrm>
          <a:prstGeom prst="rect">
            <a:avLst/>
          </a:prstGeom>
        </p:spPr>
      </p:pic>
      <p:sp>
        <p:nvSpPr>
          <p:cNvPr id="11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721466" y="6443602"/>
            <a:ext cx="422533" cy="414398"/>
          </a:xfrm>
        </p:spPr>
        <p:txBody>
          <a:bodyPr/>
          <a:lstStyle/>
          <a:p>
            <a:pPr algn="ctr"/>
            <a:fld id="{16807A1D-4906-3842-A369-FBF66ADBE79A}" type="slidenum">
              <a:rPr lang="en-US" sz="1600" smtClean="0"/>
              <a:pPr algn="ctr"/>
              <a:t>12</a:t>
            </a:fld>
            <a:endParaRPr lang="en-US" sz="1600" dirty="0"/>
          </a:p>
        </p:txBody>
      </p:sp>
      <p:sp>
        <p:nvSpPr>
          <p:cNvPr id="9" name="TextBox 8"/>
          <p:cNvSpPr txBox="1"/>
          <p:nvPr/>
        </p:nvSpPr>
        <p:spPr>
          <a:xfrm>
            <a:off x="737684" y="2044878"/>
            <a:ext cx="6791467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i="1" dirty="0" smtClean="0"/>
              <a:t>Respondenten die met moeite zijn overgehaald om mee te werken, kunnen minder gemotiveerd zijn, en zodoende wellicht minder nauwkeurige antwoorden geven.</a:t>
            </a:r>
          </a:p>
          <a:p>
            <a:endParaRPr lang="nl-NL" sz="2400" i="1" dirty="0"/>
          </a:p>
          <a:p>
            <a:r>
              <a:rPr lang="nl-NL" sz="2400" i="1" dirty="0" smtClean="0"/>
              <a:t>Respondenten kunnen in eerste instantie weigeren omdat ze verwachten sociaal onwenselijke antwoorden te moeten geven. Worden ze toch overgehaald, dan bestaat de kans dat ze onjuiste (=sociaal wenselijke) antwoorden geven.</a:t>
            </a:r>
          </a:p>
          <a:p>
            <a:endParaRPr lang="nl-NL" sz="2400" i="1" dirty="0" smtClean="0"/>
          </a:p>
          <a:p>
            <a:endParaRPr lang="nl-NL" sz="2400" i="1" dirty="0" smtClean="0"/>
          </a:p>
        </p:txBody>
      </p:sp>
      <p:sp>
        <p:nvSpPr>
          <p:cNvPr id="10" name="TextBox 9"/>
          <p:cNvSpPr txBox="1"/>
          <p:nvPr/>
        </p:nvSpPr>
        <p:spPr>
          <a:xfrm>
            <a:off x="364173" y="2112895"/>
            <a:ext cx="3735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Wingdings"/>
                <a:ea typeface="Wingdings"/>
                <a:cs typeface="Wingdings"/>
                <a:sym typeface="Wingdings"/>
              </a:rPr>
              <a:t>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362366" y="3934359"/>
            <a:ext cx="3735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Wingdings"/>
                <a:ea typeface="Wingdings"/>
                <a:cs typeface="Wingdings"/>
                <a:sym typeface="Wingdings"/>
              </a:rPr>
              <a:t>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863147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737684" y="1811658"/>
            <a:ext cx="6791467" cy="47705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charset="2"/>
              <a:buChar char="Ø"/>
            </a:pPr>
            <a:r>
              <a:rPr lang="nl-NL" sz="2400" dirty="0" smtClean="0"/>
              <a:t>Weegcorrectie per categorie</a:t>
            </a:r>
            <a:endParaRPr lang="nl-NL" sz="2400" dirty="0"/>
          </a:p>
          <a:p>
            <a:pPr marL="800100" lvl="1" indent="-342900">
              <a:buFont typeface="Arial"/>
              <a:buChar char="•"/>
            </a:pPr>
            <a:r>
              <a:rPr lang="nl-NL" sz="2000" dirty="0" smtClean="0"/>
              <a:t>stel vast of bepaalde categorieën respondenten onder- of oververtegenwoordigd zijn in de steekproef</a:t>
            </a:r>
            <a:endParaRPr lang="nl-NL" sz="2000" dirty="0"/>
          </a:p>
          <a:p>
            <a:pPr marL="800100" lvl="1" indent="-342900">
              <a:buFont typeface="Arial"/>
              <a:buChar char="•"/>
            </a:pPr>
            <a:r>
              <a:rPr lang="nl-NL" sz="2000" dirty="0" smtClean="0"/>
              <a:t>zo ja, ga dan na of de antwoordverdelingen voor de verschillende categorieën van elkaar verschillen</a:t>
            </a:r>
            <a:endParaRPr lang="nl-NL" sz="2000" dirty="0"/>
          </a:p>
          <a:p>
            <a:pPr marL="800100" lvl="1" indent="-342900">
              <a:buFont typeface="Arial"/>
              <a:buChar char="•"/>
            </a:pPr>
            <a:r>
              <a:rPr lang="nl-NL" sz="2000" dirty="0" smtClean="0"/>
              <a:t>zo ja, bereken dan per categorie een correctiegewicht op basis van de proportie respons in die categorie</a:t>
            </a:r>
          </a:p>
          <a:p>
            <a:pPr marL="800100" lvl="1" indent="-342900">
              <a:buFont typeface="Arial"/>
              <a:buChar char="•"/>
            </a:pPr>
            <a:r>
              <a:rPr lang="nl-NL" sz="2000" dirty="0" smtClean="0"/>
              <a:t>corrigeer de antwoordverdelingen op basis van deze correctiegewichten</a:t>
            </a:r>
            <a:endParaRPr lang="nl-NL" sz="2000" dirty="0"/>
          </a:p>
          <a:p>
            <a:endParaRPr lang="nl-NL" sz="2400" dirty="0"/>
          </a:p>
          <a:p>
            <a:pPr marL="342900" indent="-342900">
              <a:buFont typeface="Wingdings" charset="2"/>
              <a:buChar char="Ø"/>
            </a:pPr>
            <a:r>
              <a:rPr lang="nl-NL" sz="2400" dirty="0" smtClean="0"/>
              <a:t>Post-stratificatiegewichten</a:t>
            </a:r>
          </a:p>
          <a:p>
            <a:endParaRPr lang="nl-NL" sz="2400" dirty="0"/>
          </a:p>
          <a:p>
            <a:pPr marL="342900" indent="-342900">
              <a:buFont typeface="Wingdings" charset="2"/>
              <a:buChar char="Ø"/>
            </a:pPr>
            <a:r>
              <a:rPr lang="nl-NL" sz="2400" dirty="0" smtClean="0"/>
              <a:t>Weegprocedures op basis van geschatte responskansen</a:t>
            </a:r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>
          <a:xfrm>
            <a:off x="0" y="804477"/>
            <a:ext cx="7529151" cy="876462"/>
          </a:xfrm>
        </p:spPr>
        <p:txBody>
          <a:bodyPr>
            <a:noAutofit/>
          </a:bodyPr>
          <a:lstStyle/>
          <a:p>
            <a:r>
              <a:rPr lang="en-US" sz="3600" b="1" dirty="0" err="1" smtClean="0">
                <a:solidFill>
                  <a:srgbClr val="D5AF04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Weegprocedures</a:t>
            </a:r>
            <a:endParaRPr lang="en-US" sz="3600" b="1" dirty="0">
              <a:solidFill>
                <a:srgbClr val="D5AF04"/>
              </a:solidFill>
              <a:effectLst>
                <a:outerShdw blurRad="50800" dist="38100" dir="27000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121391" y="197347"/>
            <a:ext cx="2175698" cy="269582"/>
          </a:xfrm>
        </p:spPr>
        <p:txBody>
          <a:bodyPr>
            <a:normAutofit fontScale="90000"/>
          </a:bodyPr>
          <a:lstStyle/>
          <a:p>
            <a:pPr algn="l"/>
            <a:r>
              <a:rPr lang="nl-NL" sz="1800" dirty="0" smtClean="0">
                <a:solidFill>
                  <a:srgbClr val="6C6C6C"/>
                </a:solidFill>
              </a:rPr>
              <a:t>4. Non-respons</a:t>
            </a:r>
            <a:endParaRPr lang="nl-NL" sz="1800" dirty="0">
              <a:solidFill>
                <a:srgbClr val="6C6C6C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29151" y="0"/>
            <a:ext cx="1614849" cy="6858000"/>
          </a:xfrm>
          <a:prstGeom prst="rect">
            <a:avLst/>
          </a:prstGeom>
        </p:spPr>
      </p:pic>
      <p:sp>
        <p:nvSpPr>
          <p:cNvPr id="11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721466" y="6443602"/>
            <a:ext cx="422533" cy="414398"/>
          </a:xfrm>
        </p:spPr>
        <p:txBody>
          <a:bodyPr/>
          <a:lstStyle/>
          <a:p>
            <a:pPr algn="ctr"/>
            <a:fld id="{16807A1D-4906-3842-A369-FBF66ADBE79A}" type="slidenum">
              <a:rPr lang="en-US" sz="1600" smtClean="0"/>
              <a:pPr algn="ctr"/>
              <a:t>13</a:t>
            </a:fld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2457419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29151" y="0"/>
            <a:ext cx="1614849" cy="6858000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721466" y="6443602"/>
            <a:ext cx="422533" cy="414398"/>
          </a:xfrm>
        </p:spPr>
        <p:txBody>
          <a:bodyPr/>
          <a:lstStyle/>
          <a:p>
            <a:pPr algn="ctr"/>
            <a:fld id="{16807A1D-4906-3842-A369-FBF66ADBE79A}" type="slidenum">
              <a:rPr lang="en-US" sz="1600" smtClean="0"/>
              <a:pPr algn="ctr"/>
              <a:t>2</a:t>
            </a:fld>
            <a:endParaRPr lang="en-US" sz="1600" dirty="0"/>
          </a:p>
        </p:txBody>
      </p:sp>
      <p:sp>
        <p:nvSpPr>
          <p:cNvPr id="9" name="Title 1"/>
          <p:cNvSpPr>
            <a:spLocks noGrp="1"/>
          </p:cNvSpPr>
          <p:nvPr>
            <p:ph type="ctrTitle"/>
          </p:nvPr>
        </p:nvSpPr>
        <p:spPr>
          <a:xfrm>
            <a:off x="121391" y="197347"/>
            <a:ext cx="2175698" cy="269582"/>
          </a:xfrm>
        </p:spPr>
        <p:txBody>
          <a:bodyPr>
            <a:normAutofit fontScale="90000"/>
          </a:bodyPr>
          <a:lstStyle/>
          <a:p>
            <a:pPr algn="l"/>
            <a:r>
              <a:rPr lang="nl-NL" sz="1800" dirty="0" smtClean="0">
                <a:solidFill>
                  <a:srgbClr val="6C6C6C"/>
                </a:solidFill>
              </a:rPr>
              <a:t>4. Non-respons</a:t>
            </a:r>
            <a:endParaRPr lang="nl-NL" sz="1800" dirty="0">
              <a:solidFill>
                <a:srgbClr val="6C6C6C"/>
              </a:solidFill>
            </a:endParaRPr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>
          <a:xfrm>
            <a:off x="1" y="804477"/>
            <a:ext cx="7529150" cy="876462"/>
          </a:xfrm>
        </p:spPr>
        <p:txBody>
          <a:bodyPr>
            <a:normAutofit/>
          </a:bodyPr>
          <a:lstStyle/>
          <a:p>
            <a:r>
              <a:rPr lang="en-US" sz="3600" b="1" dirty="0" err="1" smtClean="0">
                <a:solidFill>
                  <a:srgbClr val="D5AF04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Typen</a:t>
            </a:r>
            <a:r>
              <a:rPr lang="en-US" sz="3600" b="1" dirty="0" smtClean="0">
                <a:solidFill>
                  <a:srgbClr val="D5AF04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 non-</a:t>
            </a:r>
            <a:r>
              <a:rPr lang="en-US" sz="3600" b="1" dirty="0" err="1" smtClean="0">
                <a:solidFill>
                  <a:srgbClr val="D5AF04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respons</a:t>
            </a:r>
            <a:endParaRPr lang="en-US" sz="3600" b="1" dirty="0">
              <a:solidFill>
                <a:srgbClr val="D5AF04"/>
              </a:solidFill>
              <a:effectLst>
                <a:outerShdw blurRad="50800" dist="38100" dir="27000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37684" y="1802319"/>
            <a:ext cx="6791467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nl-NL" sz="2400" dirty="0" smtClean="0"/>
          </a:p>
          <a:p>
            <a:pPr marL="342900" indent="-342900">
              <a:buFont typeface="Wingdings" charset="2"/>
              <a:buChar char="Ø"/>
            </a:pPr>
            <a:r>
              <a:rPr lang="nl-NL" sz="2400" dirty="0" smtClean="0"/>
              <a:t>Unit non-respons: respondent behoort tot onderzoekspopulatie, maar werkt niet mee aan het onderzoek</a:t>
            </a:r>
          </a:p>
          <a:p>
            <a:pPr marL="342900" indent="-342900">
              <a:buFont typeface="Wingdings" charset="2"/>
              <a:buChar char="Ø"/>
            </a:pPr>
            <a:r>
              <a:rPr lang="nl-NL" sz="2400" dirty="0" smtClean="0"/>
              <a:t>Item non-respons: vraag die voor respondent van toepassing is, wordt niet beantwoord</a:t>
            </a:r>
          </a:p>
          <a:p>
            <a:pPr marL="342900" indent="-342900">
              <a:buFont typeface="Wingdings" charset="2"/>
              <a:buChar char="Ø"/>
            </a:pPr>
            <a:r>
              <a:rPr lang="nl-NL" sz="2400" dirty="0" smtClean="0"/>
              <a:t>Partiële non-respons: een groot gedeelte van de vragen blijft onbeantwoord (bijv. Vanwege afbreken interview)</a:t>
            </a:r>
            <a:endParaRPr lang="nl-NL" sz="2400" dirty="0"/>
          </a:p>
        </p:txBody>
      </p:sp>
    </p:spTree>
    <p:extLst>
      <p:ext uri="{BB962C8B-B14F-4D97-AF65-F5344CB8AC3E}">
        <p14:creationId xmlns:p14="http://schemas.microsoft.com/office/powerpoint/2010/main" val="40092675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737684" y="1802319"/>
            <a:ext cx="6791467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nl-NL" sz="2400" dirty="0" smtClean="0"/>
          </a:p>
          <a:p>
            <a:pPr marL="342900" indent="-342900">
              <a:buFont typeface="Wingdings" charset="2"/>
              <a:buChar char="Ø"/>
            </a:pPr>
            <a:r>
              <a:rPr lang="nl-NL" sz="2400" dirty="0" smtClean="0"/>
              <a:t>Missing </a:t>
            </a:r>
            <a:r>
              <a:rPr lang="nl-NL" sz="2400" dirty="0" err="1" smtClean="0"/>
              <a:t>completely</a:t>
            </a:r>
            <a:r>
              <a:rPr lang="nl-NL" sz="2400" dirty="0" smtClean="0"/>
              <a:t> at random: geen enkel verband tussen oorzaken van non-respons en variabelen uit het onderzoek. Is in principe geen probleem.</a:t>
            </a:r>
          </a:p>
          <a:p>
            <a:pPr marL="342900" indent="-342900">
              <a:buFont typeface="Wingdings" charset="2"/>
              <a:buChar char="Ø"/>
            </a:pPr>
            <a:r>
              <a:rPr lang="nl-NL" sz="2400" dirty="0" smtClean="0"/>
              <a:t>Missing at random: wel verband tussen oorzaken van non-</a:t>
            </a:r>
            <a:r>
              <a:rPr lang="nl-NL" sz="2400" dirty="0" err="1" smtClean="0"/>
              <a:t>repons</a:t>
            </a:r>
            <a:r>
              <a:rPr lang="nl-NL" sz="2400" dirty="0" smtClean="0"/>
              <a:t> en variabelen uit onderzoek t.g.v. andere variabelen. Hiervoor kan echter statistisch gecontroleerd kan worden.</a:t>
            </a:r>
          </a:p>
          <a:p>
            <a:pPr marL="342900" indent="-342900">
              <a:buFont typeface="Wingdings" charset="2"/>
              <a:buChar char="Ø"/>
            </a:pPr>
            <a:r>
              <a:rPr lang="nl-NL" sz="2400" dirty="0" err="1" smtClean="0"/>
              <a:t>Not</a:t>
            </a:r>
            <a:r>
              <a:rPr lang="nl-NL" sz="2400" dirty="0" smtClean="0"/>
              <a:t> missing at random: direct effect van variabelen uit onderzoek op oorzaken non-respons. Statistisch controleren niet mogelijk.</a:t>
            </a:r>
            <a:endParaRPr lang="nl-NL" sz="2400" dirty="0"/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>
          <a:xfrm>
            <a:off x="1" y="804477"/>
            <a:ext cx="7529150" cy="876462"/>
          </a:xfrm>
        </p:spPr>
        <p:txBody>
          <a:bodyPr>
            <a:normAutofit/>
          </a:bodyPr>
          <a:lstStyle/>
          <a:p>
            <a:r>
              <a:rPr lang="en-US" sz="3600" b="1" dirty="0" err="1" smtClean="0">
                <a:solidFill>
                  <a:srgbClr val="D5AF04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Gevolgen</a:t>
            </a:r>
            <a:r>
              <a:rPr lang="en-US" sz="3600" b="1" dirty="0" smtClean="0">
                <a:solidFill>
                  <a:srgbClr val="D5AF04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 van non-</a:t>
            </a:r>
            <a:r>
              <a:rPr lang="en-US" sz="3600" b="1" dirty="0" err="1" smtClean="0">
                <a:solidFill>
                  <a:srgbClr val="D5AF04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respons</a:t>
            </a:r>
            <a:endParaRPr lang="en-US" sz="3600" b="1" dirty="0">
              <a:solidFill>
                <a:srgbClr val="D5AF04"/>
              </a:solidFill>
              <a:effectLst>
                <a:outerShdw blurRad="50800" dist="38100" dir="27000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121391" y="197347"/>
            <a:ext cx="2175698" cy="269582"/>
          </a:xfrm>
        </p:spPr>
        <p:txBody>
          <a:bodyPr>
            <a:normAutofit fontScale="90000"/>
          </a:bodyPr>
          <a:lstStyle/>
          <a:p>
            <a:pPr algn="l"/>
            <a:r>
              <a:rPr lang="nl-NL" sz="1800" dirty="0" smtClean="0">
                <a:solidFill>
                  <a:srgbClr val="6C6C6C"/>
                </a:solidFill>
              </a:rPr>
              <a:t>4. Non-respons</a:t>
            </a:r>
            <a:endParaRPr lang="nl-NL" sz="1800" dirty="0">
              <a:solidFill>
                <a:srgbClr val="6C6C6C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29151" y="0"/>
            <a:ext cx="1614849" cy="6858000"/>
          </a:xfrm>
          <a:prstGeom prst="rect">
            <a:avLst/>
          </a:prstGeom>
        </p:spPr>
      </p:pic>
      <p:sp>
        <p:nvSpPr>
          <p:cNvPr id="9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721466" y="6443602"/>
            <a:ext cx="422533" cy="414398"/>
          </a:xfrm>
        </p:spPr>
        <p:txBody>
          <a:bodyPr/>
          <a:lstStyle/>
          <a:p>
            <a:pPr algn="ctr"/>
            <a:fld id="{16807A1D-4906-3842-A369-FBF66ADBE79A}" type="slidenum">
              <a:rPr lang="en-US" sz="1600" smtClean="0"/>
              <a:pPr algn="ctr"/>
              <a:t>3</a:t>
            </a:fld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5201894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737684" y="1811658"/>
            <a:ext cx="6791467" cy="5570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i="1" dirty="0" smtClean="0"/>
              <a:t>Belangrijk om vast te stellen of sprake is van (unit) non-respons of van overdekking</a:t>
            </a:r>
          </a:p>
          <a:p>
            <a:endParaRPr lang="nl-NL" sz="2400" i="1" dirty="0" smtClean="0"/>
          </a:p>
          <a:p>
            <a:pPr marL="342900" indent="-342900">
              <a:buFont typeface="Wingdings" charset="2"/>
              <a:buChar char="Ø"/>
            </a:pPr>
            <a:r>
              <a:rPr lang="nl-NL" sz="2400" dirty="0" smtClean="0"/>
              <a:t>Non-respons</a:t>
            </a:r>
            <a:endParaRPr lang="nl-NL" sz="2400" dirty="0"/>
          </a:p>
          <a:p>
            <a:pPr marL="800100" lvl="1" indent="-342900">
              <a:buFont typeface="Arial"/>
              <a:buChar char="•"/>
            </a:pPr>
            <a:r>
              <a:rPr lang="nl-NL" sz="2000" dirty="0" smtClean="0"/>
              <a:t>weigeringen</a:t>
            </a:r>
            <a:endParaRPr lang="nl-NL" sz="2000" dirty="0"/>
          </a:p>
          <a:p>
            <a:pPr marL="800100" lvl="1" indent="-342900">
              <a:buFont typeface="Arial"/>
              <a:buChar char="•"/>
            </a:pPr>
            <a:r>
              <a:rPr lang="nl-NL" sz="2000" dirty="0" smtClean="0"/>
              <a:t>niet thuis</a:t>
            </a:r>
            <a:endParaRPr lang="nl-NL" sz="2000" dirty="0"/>
          </a:p>
          <a:p>
            <a:endParaRPr lang="nl-NL" sz="2400" dirty="0"/>
          </a:p>
          <a:p>
            <a:pPr marL="342900" indent="-342900">
              <a:buFont typeface="Wingdings" charset="2"/>
              <a:buChar char="Ø"/>
            </a:pPr>
            <a:r>
              <a:rPr lang="nl-NL" sz="2400" dirty="0" smtClean="0"/>
              <a:t>Overdekking</a:t>
            </a:r>
            <a:endParaRPr lang="nl-NL" sz="2400" dirty="0"/>
          </a:p>
          <a:p>
            <a:pPr marL="800100" lvl="2" indent="-342900">
              <a:buFont typeface="Arial"/>
              <a:buChar char="•"/>
            </a:pPr>
            <a:r>
              <a:rPr lang="nl-NL" sz="2000" dirty="0" smtClean="0"/>
              <a:t>overleden</a:t>
            </a:r>
          </a:p>
          <a:p>
            <a:pPr marL="800100" lvl="2" indent="-342900">
              <a:buFont typeface="Arial"/>
              <a:buChar char="•"/>
            </a:pPr>
            <a:r>
              <a:rPr lang="nl-NL" sz="2000" dirty="0" smtClean="0"/>
              <a:t>geëmigreerd</a:t>
            </a:r>
          </a:p>
          <a:p>
            <a:pPr marL="800100" lvl="2" indent="-342900">
              <a:buFont typeface="Arial"/>
              <a:buChar char="•"/>
            </a:pPr>
            <a:endParaRPr lang="nl-NL" sz="2000" dirty="0"/>
          </a:p>
          <a:p>
            <a:pPr marL="342900" indent="-342900">
              <a:buFont typeface="Wingdings" charset="2"/>
              <a:buChar char="Ø"/>
            </a:pPr>
            <a:r>
              <a:rPr lang="nl-NL" sz="2400" dirty="0" smtClean="0"/>
              <a:t>Overdekking of non-respons?</a:t>
            </a:r>
            <a:endParaRPr lang="nl-NL" sz="2400" dirty="0"/>
          </a:p>
          <a:p>
            <a:pPr marL="800100" lvl="2" indent="-342900">
              <a:buFont typeface="Arial"/>
              <a:buChar char="•"/>
            </a:pPr>
            <a:r>
              <a:rPr lang="nl-NL" sz="2000" dirty="0" smtClean="0"/>
              <a:t>verhuisd</a:t>
            </a:r>
            <a:endParaRPr lang="nl-NL" sz="2000" dirty="0"/>
          </a:p>
          <a:p>
            <a:pPr marL="800100" lvl="2" indent="-342900">
              <a:buFont typeface="Arial"/>
              <a:buChar char="•"/>
            </a:pPr>
            <a:r>
              <a:rPr lang="nl-NL" sz="2000" dirty="0" smtClean="0"/>
              <a:t>zwakbegaafd</a:t>
            </a:r>
            <a:endParaRPr lang="nl-NL" sz="2400" dirty="0"/>
          </a:p>
          <a:p>
            <a:pPr marL="800100" lvl="2" indent="-342900">
              <a:buFont typeface="Arial"/>
              <a:buChar char="•"/>
            </a:pPr>
            <a:endParaRPr lang="nl-NL" sz="2400" dirty="0"/>
          </a:p>
          <a:p>
            <a:endParaRPr lang="nl-NL" sz="2400" i="1" dirty="0" smtClean="0"/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>
          <a:xfrm>
            <a:off x="1" y="804477"/>
            <a:ext cx="7529150" cy="876462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solidFill>
                  <a:srgbClr val="D5AF04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Non-</a:t>
            </a:r>
            <a:r>
              <a:rPr lang="en-US" sz="3600" b="1" dirty="0" err="1" smtClean="0">
                <a:solidFill>
                  <a:srgbClr val="D5AF04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respons</a:t>
            </a:r>
            <a:r>
              <a:rPr lang="en-US" sz="3600" b="1" dirty="0" smtClean="0">
                <a:solidFill>
                  <a:srgbClr val="D5AF04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 en </a:t>
            </a:r>
            <a:r>
              <a:rPr lang="en-US" sz="3600" b="1" dirty="0" err="1" smtClean="0">
                <a:solidFill>
                  <a:srgbClr val="D5AF04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overdekking</a:t>
            </a:r>
            <a:endParaRPr lang="en-US" sz="3600" b="1" dirty="0">
              <a:solidFill>
                <a:srgbClr val="D5AF04"/>
              </a:solidFill>
              <a:effectLst>
                <a:outerShdw blurRad="50800" dist="38100" dir="27000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121391" y="197347"/>
            <a:ext cx="2175698" cy="269582"/>
          </a:xfrm>
        </p:spPr>
        <p:txBody>
          <a:bodyPr>
            <a:normAutofit fontScale="90000"/>
          </a:bodyPr>
          <a:lstStyle/>
          <a:p>
            <a:pPr algn="l"/>
            <a:r>
              <a:rPr lang="nl-NL" sz="1800" dirty="0" smtClean="0">
                <a:solidFill>
                  <a:srgbClr val="6C6C6C"/>
                </a:solidFill>
              </a:rPr>
              <a:t>4. Non-respons</a:t>
            </a:r>
            <a:endParaRPr lang="nl-NL" sz="1800" dirty="0">
              <a:solidFill>
                <a:srgbClr val="6C6C6C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29151" y="0"/>
            <a:ext cx="1614849" cy="685800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364173" y="1877049"/>
            <a:ext cx="3735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Wingdings"/>
                <a:ea typeface="Wingdings"/>
                <a:cs typeface="Wingdings"/>
                <a:sym typeface="Wingdings"/>
              </a:rPr>
              <a:t></a:t>
            </a:r>
            <a:endParaRPr lang="en-US" dirty="0"/>
          </a:p>
        </p:txBody>
      </p:sp>
      <p:sp>
        <p:nvSpPr>
          <p:cNvPr id="11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721466" y="6443602"/>
            <a:ext cx="422533" cy="414398"/>
          </a:xfrm>
        </p:spPr>
        <p:txBody>
          <a:bodyPr/>
          <a:lstStyle/>
          <a:p>
            <a:pPr algn="ctr"/>
            <a:fld id="{16807A1D-4906-3842-A369-FBF66ADBE79A}" type="slidenum">
              <a:rPr lang="en-US" sz="1600" smtClean="0"/>
              <a:pPr algn="ctr"/>
              <a:t>4</a:t>
            </a:fld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4462188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737684" y="1811658"/>
            <a:ext cx="6791467" cy="4462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nl-NL" sz="2400" dirty="0" smtClean="0"/>
          </a:p>
          <a:p>
            <a:pPr marL="342900" indent="-342900">
              <a:buFont typeface="Wingdings" charset="2"/>
              <a:buChar char="Ø"/>
            </a:pPr>
            <a:r>
              <a:rPr lang="nl-NL" sz="2400" dirty="0" smtClean="0"/>
              <a:t>Begeleidende brief</a:t>
            </a:r>
          </a:p>
          <a:p>
            <a:pPr marL="800100" lvl="1" indent="-342900">
              <a:buFont typeface="Arial"/>
              <a:buChar char="•"/>
            </a:pPr>
            <a:r>
              <a:rPr lang="nl-NL" sz="2000" dirty="0" smtClean="0"/>
              <a:t>naam onderzoeksinstelling </a:t>
            </a:r>
            <a:endParaRPr lang="nl-NL" sz="2000" dirty="0"/>
          </a:p>
          <a:p>
            <a:pPr marL="800100" lvl="1" indent="-342900">
              <a:buFont typeface="Arial"/>
              <a:buChar char="•"/>
            </a:pPr>
            <a:r>
              <a:rPr lang="nl-NL" sz="2000" dirty="0" smtClean="0"/>
              <a:t>doel en belang van onderzoek</a:t>
            </a:r>
          </a:p>
          <a:p>
            <a:pPr marL="800100" lvl="1" indent="-342900">
              <a:buFont typeface="Arial"/>
              <a:buChar char="•"/>
            </a:pPr>
            <a:r>
              <a:rPr lang="nl-NL" sz="2000" dirty="0" smtClean="0"/>
              <a:t>hoe aan adres gekomen; anonimiteit</a:t>
            </a:r>
          </a:p>
          <a:p>
            <a:pPr marL="800100" lvl="1" indent="-342900">
              <a:buFont typeface="Arial"/>
              <a:buChar char="•"/>
            </a:pPr>
            <a:r>
              <a:rPr lang="nl-NL" sz="2000" dirty="0" smtClean="0"/>
              <a:t>telefoonnummer voor informatie</a:t>
            </a:r>
          </a:p>
          <a:p>
            <a:pPr marL="800100" lvl="1" indent="-342900">
              <a:buFont typeface="Arial"/>
              <a:buChar char="•"/>
            </a:pPr>
            <a:r>
              <a:rPr lang="nl-NL" sz="2000" dirty="0" smtClean="0"/>
              <a:t>persoonlijke handtekening</a:t>
            </a:r>
            <a:endParaRPr lang="nl-NL" sz="2000" dirty="0"/>
          </a:p>
          <a:p>
            <a:pPr marL="342900" indent="-342900">
              <a:buFont typeface="Wingdings" charset="2"/>
              <a:buChar char="Ø"/>
            </a:pPr>
            <a:endParaRPr lang="nl-NL" sz="2400" dirty="0" smtClean="0"/>
          </a:p>
          <a:p>
            <a:pPr marL="342900" indent="-342900">
              <a:buFont typeface="Wingdings" charset="2"/>
              <a:buChar char="Ø"/>
            </a:pPr>
            <a:r>
              <a:rPr lang="nl-NL" sz="2400" dirty="0" smtClean="0"/>
              <a:t>Professionele vormgeving vragenlijst</a:t>
            </a:r>
          </a:p>
          <a:p>
            <a:pPr marL="342900" indent="-342900">
              <a:buFont typeface="Wingdings" charset="2"/>
              <a:buChar char="Ø"/>
            </a:pPr>
            <a:endParaRPr lang="nl-NL" sz="2400" dirty="0" smtClean="0"/>
          </a:p>
          <a:p>
            <a:pPr marL="342900" indent="-342900">
              <a:buFont typeface="Wingdings" charset="2"/>
              <a:buChar char="Ø"/>
            </a:pPr>
            <a:r>
              <a:rPr lang="nl-NL" sz="2400" dirty="0" smtClean="0"/>
              <a:t>Versturen vragenlijsten</a:t>
            </a:r>
          </a:p>
          <a:p>
            <a:pPr marL="800100" lvl="1" indent="-342900">
              <a:buFont typeface="Arial"/>
              <a:buChar char="•"/>
            </a:pPr>
            <a:r>
              <a:rPr lang="nl-NL" sz="2000" dirty="0" smtClean="0"/>
              <a:t>vlak voor het weekend bij respondent</a:t>
            </a:r>
            <a:endParaRPr lang="nl-NL" sz="2000" dirty="0"/>
          </a:p>
          <a:p>
            <a:pPr marL="800100" lvl="1" indent="-342900">
              <a:buFont typeface="Arial"/>
              <a:buChar char="•"/>
            </a:pPr>
            <a:r>
              <a:rPr lang="nl-NL" sz="2000" dirty="0" smtClean="0"/>
              <a:t>retourenvelop met postzegel</a:t>
            </a:r>
            <a:endParaRPr lang="nl-NL" sz="2400" dirty="0" smtClean="0"/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>
          <a:xfrm>
            <a:off x="1" y="804477"/>
            <a:ext cx="7529150" cy="876462"/>
          </a:xfrm>
        </p:spPr>
        <p:txBody>
          <a:bodyPr>
            <a:noAutofit/>
          </a:bodyPr>
          <a:lstStyle/>
          <a:p>
            <a:r>
              <a:rPr lang="en-US" sz="3600" b="1" dirty="0" err="1" smtClean="0">
                <a:solidFill>
                  <a:srgbClr val="D5AF04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Maatregelen</a:t>
            </a:r>
            <a:r>
              <a:rPr lang="en-US" sz="3600" b="1" dirty="0" smtClean="0">
                <a:solidFill>
                  <a:srgbClr val="D5AF04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 </a:t>
            </a:r>
            <a:r>
              <a:rPr lang="en-US" sz="3600" b="1" dirty="0" err="1" smtClean="0">
                <a:solidFill>
                  <a:srgbClr val="D5AF04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bij</a:t>
            </a:r>
            <a:r>
              <a:rPr lang="en-US" sz="3600" b="1" dirty="0" smtClean="0">
                <a:solidFill>
                  <a:srgbClr val="D5AF04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 </a:t>
            </a:r>
            <a:r>
              <a:rPr lang="en-US" sz="3600" b="1" dirty="0" err="1" smtClean="0">
                <a:solidFill>
                  <a:srgbClr val="D5AF04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schriftelijke</a:t>
            </a:r>
            <a:r>
              <a:rPr lang="en-US" sz="3600" b="1" dirty="0" smtClean="0">
                <a:solidFill>
                  <a:srgbClr val="D5AF04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 </a:t>
            </a:r>
            <a:r>
              <a:rPr lang="en-US" sz="3600" b="1" dirty="0" err="1" smtClean="0">
                <a:solidFill>
                  <a:srgbClr val="D5AF04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vragenlijsten</a:t>
            </a:r>
            <a:r>
              <a:rPr lang="en-US" sz="3600" b="1" dirty="0" smtClean="0">
                <a:solidFill>
                  <a:srgbClr val="D5AF04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 I</a:t>
            </a:r>
            <a:endParaRPr lang="en-US" sz="3600" b="1" dirty="0">
              <a:solidFill>
                <a:srgbClr val="D5AF04"/>
              </a:solidFill>
              <a:effectLst>
                <a:outerShdw blurRad="50800" dist="38100" dir="27000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121391" y="197347"/>
            <a:ext cx="2175698" cy="269582"/>
          </a:xfrm>
        </p:spPr>
        <p:txBody>
          <a:bodyPr>
            <a:normAutofit fontScale="90000"/>
          </a:bodyPr>
          <a:lstStyle/>
          <a:p>
            <a:pPr algn="l"/>
            <a:r>
              <a:rPr lang="nl-NL" sz="1800" dirty="0" smtClean="0">
                <a:solidFill>
                  <a:srgbClr val="6C6C6C"/>
                </a:solidFill>
              </a:rPr>
              <a:t>4. Non-respons</a:t>
            </a:r>
            <a:endParaRPr lang="nl-NL" sz="1800" dirty="0">
              <a:solidFill>
                <a:srgbClr val="6C6C6C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29151" y="0"/>
            <a:ext cx="1614849" cy="6858000"/>
          </a:xfrm>
          <a:prstGeom prst="rect">
            <a:avLst/>
          </a:prstGeom>
        </p:spPr>
      </p:pic>
      <p:sp>
        <p:nvSpPr>
          <p:cNvPr id="11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721466" y="6443602"/>
            <a:ext cx="422533" cy="414398"/>
          </a:xfrm>
        </p:spPr>
        <p:txBody>
          <a:bodyPr/>
          <a:lstStyle/>
          <a:p>
            <a:pPr algn="ctr"/>
            <a:fld id="{16807A1D-4906-3842-A369-FBF66ADBE79A}" type="slidenum">
              <a:rPr lang="en-US" sz="1600" smtClean="0"/>
              <a:pPr algn="ctr"/>
              <a:t>5</a:t>
            </a:fld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7641414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737684" y="1811658"/>
            <a:ext cx="6791467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nl-NL" sz="2400" dirty="0" smtClean="0"/>
          </a:p>
          <a:p>
            <a:pPr marL="342900" indent="-342900">
              <a:buFont typeface="Wingdings" charset="2"/>
              <a:buChar char="Ø"/>
            </a:pPr>
            <a:r>
              <a:rPr lang="nl-NL" sz="2400" dirty="0" smtClean="0"/>
              <a:t>Beloning</a:t>
            </a:r>
          </a:p>
          <a:p>
            <a:pPr marL="342900" indent="-342900">
              <a:buFont typeface="Wingdings" charset="2"/>
              <a:buChar char="Ø"/>
            </a:pPr>
            <a:endParaRPr lang="nl-NL" sz="2400" dirty="0" smtClean="0"/>
          </a:p>
          <a:p>
            <a:pPr marL="342900" indent="-342900">
              <a:buFont typeface="Wingdings" charset="2"/>
              <a:buChar char="Ø"/>
            </a:pPr>
            <a:r>
              <a:rPr lang="nl-NL" sz="2400" dirty="0" smtClean="0"/>
              <a:t>Vervolgmaatregelen</a:t>
            </a:r>
          </a:p>
          <a:p>
            <a:pPr marL="800100" lvl="1" indent="-342900">
              <a:buFont typeface="Arial"/>
              <a:buChar char="•"/>
            </a:pPr>
            <a:r>
              <a:rPr lang="nl-NL" sz="2000" dirty="0" smtClean="0"/>
              <a:t>na een week herinneringskaartje</a:t>
            </a:r>
            <a:endParaRPr lang="nl-NL" sz="2000" dirty="0"/>
          </a:p>
          <a:p>
            <a:pPr marL="800100" lvl="1" indent="-342900">
              <a:buFont typeface="Arial"/>
              <a:buChar char="•"/>
            </a:pPr>
            <a:r>
              <a:rPr lang="nl-NL" sz="2000" dirty="0" smtClean="0"/>
              <a:t>na drie weken herinneringsbrief met nieuwe vragenlijst</a:t>
            </a:r>
          </a:p>
          <a:p>
            <a:pPr marL="800100" lvl="1" indent="-342900">
              <a:buFont typeface="Arial"/>
              <a:buChar char="•"/>
            </a:pPr>
            <a:r>
              <a:rPr lang="nl-NL" sz="2000" dirty="0" smtClean="0"/>
              <a:t>na zeven weken telefonisch contact</a:t>
            </a:r>
            <a:endParaRPr lang="nl-NL" sz="2400" dirty="0" smtClean="0"/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>
          <a:xfrm>
            <a:off x="1" y="804477"/>
            <a:ext cx="7529150" cy="876462"/>
          </a:xfrm>
        </p:spPr>
        <p:txBody>
          <a:bodyPr>
            <a:noAutofit/>
          </a:bodyPr>
          <a:lstStyle/>
          <a:p>
            <a:r>
              <a:rPr lang="en-US" sz="3600" b="1" dirty="0" err="1" smtClean="0">
                <a:solidFill>
                  <a:srgbClr val="D5AF04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Maatregelen</a:t>
            </a:r>
            <a:r>
              <a:rPr lang="en-US" sz="3600" b="1" dirty="0" smtClean="0">
                <a:solidFill>
                  <a:srgbClr val="D5AF04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 </a:t>
            </a:r>
            <a:r>
              <a:rPr lang="en-US" sz="3600" b="1" dirty="0" err="1" smtClean="0">
                <a:solidFill>
                  <a:srgbClr val="D5AF04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bij</a:t>
            </a:r>
            <a:r>
              <a:rPr lang="en-US" sz="3600" b="1" dirty="0" smtClean="0">
                <a:solidFill>
                  <a:srgbClr val="D5AF04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 </a:t>
            </a:r>
            <a:r>
              <a:rPr lang="en-US" sz="3600" b="1" dirty="0" err="1" smtClean="0">
                <a:solidFill>
                  <a:srgbClr val="D5AF04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schriftelijke</a:t>
            </a:r>
            <a:r>
              <a:rPr lang="en-US" sz="3600" b="1" dirty="0" smtClean="0">
                <a:solidFill>
                  <a:srgbClr val="D5AF04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 </a:t>
            </a:r>
            <a:r>
              <a:rPr lang="en-US" sz="3600" b="1" dirty="0" err="1" smtClean="0">
                <a:solidFill>
                  <a:srgbClr val="D5AF04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vragenlijsten</a:t>
            </a:r>
            <a:r>
              <a:rPr lang="en-US" sz="3600" b="1" dirty="0" smtClean="0">
                <a:solidFill>
                  <a:srgbClr val="D5AF04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 II</a:t>
            </a:r>
            <a:endParaRPr lang="en-US" sz="3600" b="1" dirty="0">
              <a:solidFill>
                <a:srgbClr val="D5AF04"/>
              </a:solidFill>
              <a:effectLst>
                <a:outerShdw blurRad="50800" dist="38100" dir="27000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121391" y="197347"/>
            <a:ext cx="2175698" cy="269582"/>
          </a:xfrm>
        </p:spPr>
        <p:txBody>
          <a:bodyPr>
            <a:normAutofit fontScale="90000"/>
          </a:bodyPr>
          <a:lstStyle/>
          <a:p>
            <a:pPr algn="l"/>
            <a:r>
              <a:rPr lang="nl-NL" sz="1800" dirty="0" smtClean="0">
                <a:solidFill>
                  <a:srgbClr val="6C6C6C"/>
                </a:solidFill>
              </a:rPr>
              <a:t>4. Non-respons</a:t>
            </a:r>
            <a:endParaRPr lang="nl-NL" sz="1800" dirty="0">
              <a:solidFill>
                <a:srgbClr val="6C6C6C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29151" y="0"/>
            <a:ext cx="1614849" cy="6858000"/>
          </a:xfrm>
          <a:prstGeom prst="rect">
            <a:avLst/>
          </a:prstGeom>
        </p:spPr>
      </p:pic>
      <p:sp>
        <p:nvSpPr>
          <p:cNvPr id="11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721466" y="6443602"/>
            <a:ext cx="422533" cy="414398"/>
          </a:xfrm>
        </p:spPr>
        <p:txBody>
          <a:bodyPr/>
          <a:lstStyle/>
          <a:p>
            <a:pPr algn="ctr"/>
            <a:fld id="{16807A1D-4906-3842-A369-FBF66ADBE79A}" type="slidenum">
              <a:rPr lang="en-US" sz="1600" smtClean="0"/>
              <a:pPr algn="ctr"/>
              <a:t>6</a:t>
            </a:fld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30804654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737684" y="1811658"/>
            <a:ext cx="6791467" cy="49552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nl-NL" sz="2400" dirty="0" smtClean="0"/>
          </a:p>
          <a:p>
            <a:pPr marL="342900" indent="-342900">
              <a:buFont typeface="Wingdings" charset="2"/>
              <a:buChar char="Ø"/>
            </a:pPr>
            <a:r>
              <a:rPr lang="nl-NL" sz="2400" dirty="0" smtClean="0"/>
              <a:t>Introductiebrief</a:t>
            </a:r>
          </a:p>
          <a:p>
            <a:pPr marL="800100" lvl="1" indent="-342900">
              <a:buFont typeface="Arial"/>
              <a:buChar char="•"/>
            </a:pPr>
            <a:r>
              <a:rPr lang="nl-NL" sz="2000" dirty="0" smtClean="0"/>
              <a:t>als bij schriftelijke vragenlijsten, plus: </a:t>
            </a:r>
            <a:endParaRPr lang="nl-NL" sz="2000" dirty="0"/>
          </a:p>
          <a:p>
            <a:pPr marL="800100" lvl="1" indent="-342900">
              <a:buFont typeface="Arial"/>
              <a:buChar char="•"/>
            </a:pPr>
            <a:r>
              <a:rPr lang="nl-NL" sz="2000" dirty="0" smtClean="0"/>
              <a:t>melden dat interviewer legitimatie heeft</a:t>
            </a:r>
          </a:p>
          <a:p>
            <a:pPr marL="800100" lvl="1" indent="-342900">
              <a:buFont typeface="Arial"/>
              <a:buChar char="•"/>
            </a:pPr>
            <a:r>
              <a:rPr lang="nl-NL" sz="2000" dirty="0" smtClean="0"/>
              <a:t>naam, telefoon van interviewer</a:t>
            </a:r>
          </a:p>
          <a:p>
            <a:pPr marL="800100" lvl="1" indent="-342900">
              <a:buFont typeface="Arial"/>
              <a:buChar char="•"/>
            </a:pPr>
            <a:r>
              <a:rPr lang="nl-NL" sz="2000" dirty="0" smtClean="0"/>
              <a:t>(eventueel) toezeggen verslag onderzoek</a:t>
            </a:r>
          </a:p>
          <a:p>
            <a:pPr marL="800100" lvl="1" indent="-342900">
              <a:buFont typeface="Arial"/>
              <a:buChar char="•"/>
            </a:pPr>
            <a:r>
              <a:rPr lang="nl-NL" sz="2000" dirty="0" smtClean="0"/>
              <a:t>(eventueel) meesturen weigeringskaartje</a:t>
            </a:r>
            <a:endParaRPr lang="nl-NL" sz="2000" dirty="0"/>
          </a:p>
          <a:p>
            <a:pPr marL="342900" indent="-342900">
              <a:buFont typeface="Wingdings" charset="2"/>
              <a:buChar char="Ø"/>
            </a:pPr>
            <a:endParaRPr lang="nl-NL" sz="2400" dirty="0" smtClean="0"/>
          </a:p>
          <a:p>
            <a:pPr marL="342900" indent="-342900">
              <a:buFont typeface="Wingdings" charset="2"/>
              <a:buChar char="Ø"/>
            </a:pPr>
            <a:r>
              <a:rPr lang="nl-NL" sz="2400" dirty="0" smtClean="0"/>
              <a:t>Eerste contact leggen</a:t>
            </a:r>
          </a:p>
          <a:p>
            <a:pPr marL="800100" lvl="1" indent="-342900">
              <a:buFont typeface="Arial"/>
              <a:buChar char="•"/>
            </a:pPr>
            <a:r>
              <a:rPr lang="nl-NL" sz="2000" dirty="0" smtClean="0"/>
              <a:t>liefst persoonlijk bezoek</a:t>
            </a:r>
            <a:endParaRPr lang="nl-NL" sz="2000" dirty="0"/>
          </a:p>
          <a:p>
            <a:pPr marL="800100" lvl="1" indent="-342900">
              <a:buFont typeface="Arial"/>
              <a:buChar char="•"/>
            </a:pPr>
            <a:r>
              <a:rPr lang="nl-NL" sz="2000" dirty="0" smtClean="0"/>
              <a:t>bij afwezigheid:</a:t>
            </a:r>
          </a:p>
          <a:p>
            <a:pPr marL="1257300" lvl="2" indent="-342900">
              <a:buFont typeface="Wingdings" charset="2"/>
              <a:buChar char="ü"/>
            </a:pPr>
            <a:r>
              <a:rPr lang="nl-NL" sz="1600" dirty="0" smtClean="0"/>
              <a:t>informeren bij huisgenoten</a:t>
            </a:r>
          </a:p>
          <a:p>
            <a:pPr marL="1257300" lvl="2" indent="-342900">
              <a:buFont typeface="Wingdings" charset="2"/>
              <a:buChar char="ü"/>
            </a:pPr>
            <a:r>
              <a:rPr lang="nl-NL" sz="1600" dirty="0" smtClean="0"/>
              <a:t>ander tijdstip van de dag</a:t>
            </a:r>
          </a:p>
          <a:p>
            <a:pPr marL="1257300" lvl="2" indent="-342900">
              <a:buFont typeface="Wingdings" charset="2"/>
              <a:buChar char="ü"/>
            </a:pPr>
            <a:r>
              <a:rPr lang="nl-NL" sz="1600" dirty="0" smtClean="0"/>
              <a:t>telefonisch contact</a:t>
            </a:r>
          </a:p>
          <a:p>
            <a:pPr marL="1257300" lvl="2" indent="-342900">
              <a:buFont typeface="Wingdings" charset="2"/>
              <a:buChar char="ü"/>
            </a:pPr>
            <a:r>
              <a:rPr lang="nl-NL" sz="1600" dirty="0" smtClean="0"/>
              <a:t>informeren bij buren</a:t>
            </a:r>
          </a:p>
          <a:p>
            <a:pPr marL="1257300" lvl="2" indent="-342900">
              <a:buFont typeface="Wingdings" charset="2"/>
              <a:buChar char="ü"/>
            </a:pPr>
            <a:r>
              <a:rPr lang="nl-NL" sz="1600" dirty="0" smtClean="0"/>
              <a:t>briefje achter laten</a:t>
            </a:r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>
          <a:xfrm>
            <a:off x="1" y="804477"/>
            <a:ext cx="7529150" cy="876462"/>
          </a:xfrm>
        </p:spPr>
        <p:txBody>
          <a:bodyPr>
            <a:noAutofit/>
          </a:bodyPr>
          <a:lstStyle/>
          <a:p>
            <a:r>
              <a:rPr lang="en-US" sz="3600" b="1" dirty="0" err="1" smtClean="0">
                <a:solidFill>
                  <a:srgbClr val="D5AF04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Maatregelen</a:t>
            </a:r>
            <a:r>
              <a:rPr lang="en-US" sz="3600" b="1" dirty="0" smtClean="0">
                <a:solidFill>
                  <a:srgbClr val="D5AF04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 </a:t>
            </a:r>
            <a:r>
              <a:rPr lang="en-US" sz="3600" b="1" dirty="0" err="1" smtClean="0">
                <a:solidFill>
                  <a:srgbClr val="D5AF04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bij</a:t>
            </a:r>
            <a:r>
              <a:rPr lang="en-US" sz="3600" b="1" dirty="0" smtClean="0">
                <a:solidFill>
                  <a:srgbClr val="D5AF04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 </a:t>
            </a:r>
            <a:r>
              <a:rPr lang="en-US" sz="3600" b="1" dirty="0" err="1" smtClean="0">
                <a:solidFill>
                  <a:srgbClr val="D5AF04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persoonlijke</a:t>
            </a:r>
            <a:r>
              <a:rPr lang="en-US" sz="3600" b="1" dirty="0" smtClean="0">
                <a:solidFill>
                  <a:srgbClr val="D5AF04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 en </a:t>
            </a:r>
            <a:r>
              <a:rPr lang="en-US" sz="3600" b="1" dirty="0" err="1" smtClean="0">
                <a:solidFill>
                  <a:srgbClr val="D5AF04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telefonische</a:t>
            </a:r>
            <a:r>
              <a:rPr lang="en-US" sz="3600" b="1" dirty="0" smtClean="0">
                <a:solidFill>
                  <a:srgbClr val="D5AF04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 interviews I</a:t>
            </a:r>
            <a:endParaRPr lang="en-US" sz="3600" b="1" dirty="0">
              <a:solidFill>
                <a:srgbClr val="D5AF04"/>
              </a:solidFill>
              <a:effectLst>
                <a:outerShdw blurRad="50800" dist="38100" dir="27000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121391" y="197347"/>
            <a:ext cx="2175698" cy="269582"/>
          </a:xfrm>
        </p:spPr>
        <p:txBody>
          <a:bodyPr>
            <a:normAutofit fontScale="90000"/>
          </a:bodyPr>
          <a:lstStyle/>
          <a:p>
            <a:pPr algn="l"/>
            <a:r>
              <a:rPr lang="nl-NL" sz="1800" dirty="0" smtClean="0">
                <a:solidFill>
                  <a:srgbClr val="6C6C6C"/>
                </a:solidFill>
              </a:rPr>
              <a:t>4. Non-respons</a:t>
            </a:r>
            <a:endParaRPr lang="nl-NL" sz="1800" dirty="0">
              <a:solidFill>
                <a:srgbClr val="6C6C6C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29151" y="0"/>
            <a:ext cx="1614849" cy="6858000"/>
          </a:xfrm>
          <a:prstGeom prst="rect">
            <a:avLst/>
          </a:prstGeom>
        </p:spPr>
      </p:pic>
      <p:sp>
        <p:nvSpPr>
          <p:cNvPr id="11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721466" y="6443602"/>
            <a:ext cx="422533" cy="414398"/>
          </a:xfrm>
        </p:spPr>
        <p:txBody>
          <a:bodyPr/>
          <a:lstStyle/>
          <a:p>
            <a:pPr algn="ctr"/>
            <a:fld id="{16807A1D-4906-3842-A369-FBF66ADBE79A}" type="slidenum">
              <a:rPr lang="en-US" sz="1600" smtClean="0"/>
              <a:pPr algn="ctr"/>
              <a:t>7</a:t>
            </a:fld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45481049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737684" y="1811658"/>
            <a:ext cx="6791467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nl-NL" sz="2400" dirty="0" smtClean="0"/>
          </a:p>
          <a:p>
            <a:pPr marL="342900" indent="-342900">
              <a:buFont typeface="Wingdings" charset="2"/>
              <a:buChar char="Ø"/>
            </a:pPr>
            <a:r>
              <a:rPr lang="nl-NL" sz="2400" dirty="0" smtClean="0"/>
              <a:t>Verzoek om medewerking</a:t>
            </a:r>
          </a:p>
          <a:p>
            <a:pPr marL="800100" lvl="1" indent="-342900">
              <a:buFont typeface="Arial"/>
              <a:buChar char="•"/>
            </a:pPr>
            <a:r>
              <a:rPr lang="nl-NL" sz="2000" dirty="0" smtClean="0"/>
              <a:t>verwijzen naar introductiebrief </a:t>
            </a:r>
            <a:endParaRPr lang="nl-NL" sz="2000" dirty="0"/>
          </a:p>
          <a:p>
            <a:pPr marL="800100" lvl="1" indent="-342900">
              <a:buFont typeface="Arial"/>
              <a:buChar char="•"/>
            </a:pPr>
            <a:r>
              <a:rPr lang="nl-NL" sz="2000" dirty="0" smtClean="0"/>
              <a:t>noemen van naam</a:t>
            </a:r>
            <a:r>
              <a:rPr lang="nl-NL" sz="2000" dirty="0"/>
              <a:t> </a:t>
            </a:r>
            <a:r>
              <a:rPr lang="nl-NL" sz="2000" dirty="0" smtClean="0"/>
              <a:t>en onderzoeksinstelling</a:t>
            </a:r>
          </a:p>
          <a:p>
            <a:pPr marL="800100" lvl="1" indent="-342900">
              <a:buFont typeface="Arial"/>
              <a:buChar char="•"/>
            </a:pPr>
            <a:r>
              <a:rPr lang="nl-NL" sz="2000" dirty="0" smtClean="0"/>
              <a:t>tonen legitimatie</a:t>
            </a:r>
          </a:p>
          <a:p>
            <a:pPr marL="800100" lvl="1" indent="-342900">
              <a:buFont typeface="Arial"/>
              <a:buChar char="•"/>
            </a:pPr>
            <a:r>
              <a:rPr lang="nl-NL" sz="2000" dirty="0" smtClean="0"/>
              <a:t>noemen van doel onderzoek en duur interview</a:t>
            </a:r>
          </a:p>
          <a:p>
            <a:pPr marL="800100" lvl="1" indent="-342900">
              <a:buFont typeface="Arial"/>
              <a:buChar char="•"/>
            </a:pPr>
            <a:r>
              <a:rPr lang="nl-NL" sz="2000" dirty="0" smtClean="0"/>
              <a:t>(eventueel) meesturen weigeringskaartje</a:t>
            </a:r>
            <a:endParaRPr lang="nl-NL" sz="2000" dirty="0"/>
          </a:p>
          <a:p>
            <a:pPr marL="342900" indent="-342900">
              <a:buFont typeface="Wingdings" charset="2"/>
              <a:buChar char="Ø"/>
            </a:pPr>
            <a:endParaRPr lang="nl-NL" sz="2400" dirty="0" smtClean="0"/>
          </a:p>
          <a:p>
            <a:pPr marL="342900" indent="-342900">
              <a:buFont typeface="Wingdings" charset="2"/>
              <a:buChar char="Ø"/>
            </a:pPr>
            <a:r>
              <a:rPr lang="nl-NL" sz="2400" dirty="0" smtClean="0"/>
              <a:t>Interviewer moet vragen van respondenten kunnen beantwoorden als:</a:t>
            </a:r>
          </a:p>
          <a:p>
            <a:pPr marL="800100" lvl="1" indent="-342900">
              <a:buFont typeface="Arial"/>
              <a:buChar char="•"/>
            </a:pPr>
            <a:r>
              <a:rPr lang="nl-NL" sz="2000" dirty="0" smtClean="0"/>
              <a:t>van wie gaat onderzoek uit?</a:t>
            </a:r>
            <a:endParaRPr lang="nl-NL" sz="2000" dirty="0"/>
          </a:p>
          <a:p>
            <a:pPr marL="800100" lvl="1" indent="-342900">
              <a:buFont typeface="Arial"/>
              <a:buChar char="•"/>
            </a:pPr>
            <a:r>
              <a:rPr lang="nl-NL" sz="2000" dirty="0" smtClean="0"/>
              <a:t>waar gaat het precies om?</a:t>
            </a:r>
          </a:p>
          <a:p>
            <a:pPr marL="800100" lvl="1" indent="-342900">
              <a:buFont typeface="Arial"/>
              <a:buChar char="•"/>
            </a:pPr>
            <a:r>
              <a:rPr lang="nl-NL" sz="2000" dirty="0" smtClean="0"/>
              <a:t>wat is nut van onderzoek?</a:t>
            </a:r>
          </a:p>
          <a:p>
            <a:pPr marL="800100" lvl="1" indent="-342900">
              <a:buFont typeface="Arial"/>
              <a:buChar char="•"/>
            </a:pPr>
            <a:r>
              <a:rPr lang="nl-NL" sz="2000" dirty="0" smtClean="0"/>
              <a:t>waarom wilt u juist mij ondervragen?</a:t>
            </a:r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>
          <a:xfrm>
            <a:off x="1" y="804477"/>
            <a:ext cx="7529150" cy="876462"/>
          </a:xfrm>
        </p:spPr>
        <p:txBody>
          <a:bodyPr>
            <a:noAutofit/>
          </a:bodyPr>
          <a:lstStyle/>
          <a:p>
            <a:r>
              <a:rPr lang="en-US" sz="3600" b="1" dirty="0" err="1" smtClean="0">
                <a:solidFill>
                  <a:srgbClr val="D5AF04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Maatregelen</a:t>
            </a:r>
            <a:r>
              <a:rPr lang="en-US" sz="3600" b="1" dirty="0" smtClean="0">
                <a:solidFill>
                  <a:srgbClr val="D5AF04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 </a:t>
            </a:r>
            <a:r>
              <a:rPr lang="en-US" sz="3600" b="1" dirty="0" err="1" smtClean="0">
                <a:solidFill>
                  <a:srgbClr val="D5AF04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bij</a:t>
            </a:r>
            <a:r>
              <a:rPr lang="en-US" sz="3600" b="1" dirty="0" smtClean="0">
                <a:solidFill>
                  <a:srgbClr val="D5AF04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 </a:t>
            </a:r>
            <a:r>
              <a:rPr lang="en-US" sz="3600" b="1" dirty="0" err="1" smtClean="0">
                <a:solidFill>
                  <a:srgbClr val="D5AF04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persoonlijke</a:t>
            </a:r>
            <a:r>
              <a:rPr lang="en-US" sz="3600" b="1" dirty="0" smtClean="0">
                <a:solidFill>
                  <a:srgbClr val="D5AF04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 en </a:t>
            </a:r>
            <a:r>
              <a:rPr lang="en-US" sz="3600" b="1" dirty="0" err="1" smtClean="0">
                <a:solidFill>
                  <a:srgbClr val="D5AF04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telefonische</a:t>
            </a:r>
            <a:r>
              <a:rPr lang="en-US" sz="3600" b="1" dirty="0" smtClean="0">
                <a:solidFill>
                  <a:srgbClr val="D5AF04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 interviews II</a:t>
            </a:r>
            <a:endParaRPr lang="en-US" sz="3600" b="1" dirty="0">
              <a:solidFill>
                <a:srgbClr val="D5AF04"/>
              </a:solidFill>
              <a:effectLst>
                <a:outerShdw blurRad="50800" dist="38100" dir="27000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121391" y="197347"/>
            <a:ext cx="2175698" cy="269582"/>
          </a:xfrm>
        </p:spPr>
        <p:txBody>
          <a:bodyPr>
            <a:normAutofit fontScale="90000"/>
          </a:bodyPr>
          <a:lstStyle/>
          <a:p>
            <a:pPr algn="l"/>
            <a:r>
              <a:rPr lang="nl-NL" sz="1800" dirty="0" smtClean="0">
                <a:solidFill>
                  <a:srgbClr val="6C6C6C"/>
                </a:solidFill>
              </a:rPr>
              <a:t>4. Non-respons</a:t>
            </a:r>
            <a:endParaRPr lang="nl-NL" sz="1800" dirty="0">
              <a:solidFill>
                <a:srgbClr val="6C6C6C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29151" y="0"/>
            <a:ext cx="1614849" cy="6858000"/>
          </a:xfrm>
          <a:prstGeom prst="rect">
            <a:avLst/>
          </a:prstGeom>
        </p:spPr>
      </p:pic>
      <p:sp>
        <p:nvSpPr>
          <p:cNvPr id="11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721466" y="6443602"/>
            <a:ext cx="422533" cy="414398"/>
          </a:xfrm>
        </p:spPr>
        <p:txBody>
          <a:bodyPr/>
          <a:lstStyle/>
          <a:p>
            <a:pPr algn="ctr"/>
            <a:fld id="{16807A1D-4906-3842-A369-FBF66ADBE79A}" type="slidenum">
              <a:rPr lang="en-US" sz="1600" smtClean="0"/>
              <a:pPr algn="ctr"/>
              <a:t>8</a:t>
            </a:fld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98741294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737684" y="1811658"/>
            <a:ext cx="6791467" cy="46474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nl-NL" sz="2400" dirty="0" smtClean="0"/>
          </a:p>
          <a:p>
            <a:pPr marL="342900" indent="-342900">
              <a:buFont typeface="Wingdings" charset="2"/>
              <a:buChar char="Ø"/>
            </a:pPr>
            <a:r>
              <a:rPr lang="nl-NL" sz="2400" dirty="0" smtClean="0"/>
              <a:t>Ondoelmatige overhaalpogingen</a:t>
            </a:r>
          </a:p>
          <a:p>
            <a:pPr marL="800100" lvl="1" indent="-342900">
              <a:buFont typeface="Arial"/>
              <a:buChar char="•"/>
            </a:pPr>
            <a:r>
              <a:rPr lang="nl-NL" sz="2000" dirty="0" smtClean="0"/>
              <a:t>gelijk opgeven </a:t>
            </a:r>
            <a:endParaRPr lang="nl-NL" sz="2000" dirty="0"/>
          </a:p>
          <a:p>
            <a:pPr marL="800100" lvl="1" indent="-342900">
              <a:buFont typeface="Arial"/>
              <a:buChar char="•"/>
            </a:pPr>
            <a:r>
              <a:rPr lang="nl-NL" sz="2000" dirty="0" smtClean="0"/>
              <a:t>vragen waarom respondent niet mee wil doen</a:t>
            </a:r>
          </a:p>
          <a:p>
            <a:pPr marL="800100" lvl="1" indent="-342900">
              <a:buFont typeface="Arial"/>
              <a:buChar char="•"/>
            </a:pPr>
            <a:r>
              <a:rPr lang="nl-NL" sz="2000" dirty="0" smtClean="0"/>
              <a:t>weigering herhalen</a:t>
            </a:r>
          </a:p>
          <a:p>
            <a:pPr marL="800100" lvl="1" indent="-342900">
              <a:buFont typeface="Arial"/>
              <a:buChar char="•"/>
            </a:pPr>
            <a:r>
              <a:rPr lang="nl-NL" sz="2000" dirty="0" smtClean="0"/>
              <a:t>respondent tegenspreken</a:t>
            </a:r>
          </a:p>
          <a:p>
            <a:endParaRPr lang="nl-NL" sz="2400" dirty="0" smtClean="0"/>
          </a:p>
          <a:p>
            <a:pPr marL="342900" indent="-342900">
              <a:buFont typeface="Wingdings" charset="2"/>
              <a:buChar char="Ø"/>
            </a:pPr>
            <a:r>
              <a:rPr lang="nl-NL" sz="2400" dirty="0" smtClean="0"/>
              <a:t>Effectieve overhaalpogingen</a:t>
            </a:r>
          </a:p>
          <a:p>
            <a:pPr marL="800100" lvl="1" indent="-342900">
              <a:buFont typeface="Arial"/>
              <a:buChar char="•"/>
            </a:pPr>
            <a:r>
              <a:rPr lang="nl-NL" sz="2000" dirty="0" smtClean="0"/>
              <a:t>andere argumenten noemen</a:t>
            </a:r>
            <a:endParaRPr lang="nl-NL" sz="2000" dirty="0"/>
          </a:p>
          <a:p>
            <a:pPr marL="800100" lvl="1" indent="-342900">
              <a:buFont typeface="Arial"/>
              <a:buChar char="•"/>
            </a:pPr>
            <a:r>
              <a:rPr lang="nl-NL" sz="2000" dirty="0" smtClean="0"/>
              <a:t>corrigeren van argumenten</a:t>
            </a:r>
          </a:p>
          <a:p>
            <a:pPr marL="800100" lvl="1" indent="-342900">
              <a:buFont typeface="Arial"/>
              <a:buChar char="•"/>
            </a:pPr>
            <a:r>
              <a:rPr lang="nl-NL" sz="2000" dirty="0" smtClean="0"/>
              <a:t>omkeringsstrategie</a:t>
            </a:r>
          </a:p>
          <a:p>
            <a:pPr marL="800100" lvl="1" indent="-342900">
              <a:buFont typeface="Arial"/>
              <a:buChar char="•"/>
            </a:pPr>
            <a:r>
              <a:rPr lang="nl-NL" sz="2000" dirty="0" smtClean="0"/>
              <a:t>persoonlijk beroep</a:t>
            </a:r>
          </a:p>
          <a:p>
            <a:pPr marL="800100" lvl="1" indent="-342900">
              <a:buFont typeface="Arial"/>
              <a:buChar char="•"/>
            </a:pPr>
            <a:r>
              <a:rPr lang="nl-NL" sz="2000" dirty="0" smtClean="0"/>
              <a:t>voorstellen om een paar vragen te proberen</a:t>
            </a:r>
          </a:p>
          <a:p>
            <a:pPr marL="800100" lvl="1" indent="-342900">
              <a:buFont typeface="Arial"/>
              <a:buChar char="•"/>
            </a:pPr>
            <a:r>
              <a:rPr lang="nl-NL" sz="2000" dirty="0" smtClean="0"/>
              <a:t>afspraak maken</a:t>
            </a:r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>
          <a:xfrm>
            <a:off x="1" y="804477"/>
            <a:ext cx="7529150" cy="876462"/>
          </a:xfrm>
        </p:spPr>
        <p:txBody>
          <a:bodyPr>
            <a:noAutofit/>
          </a:bodyPr>
          <a:lstStyle/>
          <a:p>
            <a:r>
              <a:rPr lang="en-US" sz="3600" b="1" dirty="0" err="1" smtClean="0">
                <a:solidFill>
                  <a:srgbClr val="D5AF04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Maatregelen</a:t>
            </a:r>
            <a:r>
              <a:rPr lang="en-US" sz="3600" b="1" dirty="0" smtClean="0">
                <a:solidFill>
                  <a:srgbClr val="D5AF04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 </a:t>
            </a:r>
            <a:r>
              <a:rPr lang="en-US" sz="3600" b="1" dirty="0" err="1" smtClean="0">
                <a:solidFill>
                  <a:srgbClr val="D5AF04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bij</a:t>
            </a:r>
            <a:r>
              <a:rPr lang="en-US" sz="3600" b="1" dirty="0" smtClean="0">
                <a:solidFill>
                  <a:srgbClr val="D5AF04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 </a:t>
            </a:r>
            <a:r>
              <a:rPr lang="en-US" sz="3600" b="1" dirty="0" err="1" smtClean="0">
                <a:solidFill>
                  <a:srgbClr val="D5AF04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persoonlijke</a:t>
            </a:r>
            <a:r>
              <a:rPr lang="en-US" sz="3600" b="1" dirty="0" smtClean="0">
                <a:solidFill>
                  <a:srgbClr val="D5AF04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 en </a:t>
            </a:r>
            <a:r>
              <a:rPr lang="en-US" sz="3600" b="1" dirty="0" err="1" smtClean="0">
                <a:solidFill>
                  <a:srgbClr val="D5AF04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telefonische</a:t>
            </a:r>
            <a:r>
              <a:rPr lang="en-US" sz="3600" b="1" dirty="0" smtClean="0">
                <a:solidFill>
                  <a:srgbClr val="D5AF04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 interviews III</a:t>
            </a:r>
            <a:endParaRPr lang="en-US" sz="3600" b="1" dirty="0">
              <a:solidFill>
                <a:srgbClr val="D5AF04"/>
              </a:solidFill>
              <a:effectLst>
                <a:outerShdw blurRad="50800" dist="38100" dir="27000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121391" y="197347"/>
            <a:ext cx="2175698" cy="269582"/>
          </a:xfrm>
        </p:spPr>
        <p:txBody>
          <a:bodyPr>
            <a:normAutofit fontScale="90000"/>
          </a:bodyPr>
          <a:lstStyle/>
          <a:p>
            <a:pPr algn="l"/>
            <a:r>
              <a:rPr lang="nl-NL" sz="1800" dirty="0" smtClean="0">
                <a:solidFill>
                  <a:srgbClr val="6C6C6C"/>
                </a:solidFill>
              </a:rPr>
              <a:t>4. Non-respons</a:t>
            </a:r>
            <a:endParaRPr lang="nl-NL" sz="1800" dirty="0">
              <a:solidFill>
                <a:srgbClr val="6C6C6C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29151" y="0"/>
            <a:ext cx="1614849" cy="6858000"/>
          </a:xfrm>
          <a:prstGeom prst="rect">
            <a:avLst/>
          </a:prstGeom>
        </p:spPr>
      </p:pic>
      <p:sp>
        <p:nvSpPr>
          <p:cNvPr id="11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721466" y="6443602"/>
            <a:ext cx="422533" cy="414398"/>
          </a:xfrm>
        </p:spPr>
        <p:txBody>
          <a:bodyPr/>
          <a:lstStyle/>
          <a:p>
            <a:pPr algn="ctr"/>
            <a:fld id="{16807A1D-4906-3842-A369-FBF66ADBE79A}" type="slidenum">
              <a:rPr lang="en-US" sz="1600" smtClean="0"/>
              <a:pPr algn="ctr"/>
              <a:t>9</a:t>
            </a:fld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70535457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650</TotalTime>
  <Words>726</Words>
  <Application>Microsoft Macintosh PowerPoint</Application>
  <PresentationFormat>On-screen Show (4:3)</PresentationFormat>
  <Paragraphs>163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Office Theme</vt:lpstr>
      <vt:lpstr>Hoofdstuk 4  Non-respons</vt:lpstr>
      <vt:lpstr>4. Non-respons</vt:lpstr>
      <vt:lpstr>4. Non-respons</vt:lpstr>
      <vt:lpstr>4. Non-respons</vt:lpstr>
      <vt:lpstr>4. Non-respons</vt:lpstr>
      <vt:lpstr>4. Non-respons</vt:lpstr>
      <vt:lpstr>4. Non-respons</vt:lpstr>
      <vt:lpstr>4. Non-respons</vt:lpstr>
      <vt:lpstr>4. Non-respons</vt:lpstr>
      <vt:lpstr>4. Non-respons</vt:lpstr>
      <vt:lpstr>4. Non-respons</vt:lpstr>
      <vt:lpstr>4. Non-respons</vt:lpstr>
      <vt:lpstr>4. Non-respons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Hoofdstuk 3: Steekproeftrekking</dc:title>
  <dc:creator>Wil Dijkstra</dc:creator>
  <cp:lastModifiedBy>Wil Dijkstra</cp:lastModifiedBy>
  <cp:revision>44</cp:revision>
  <dcterms:created xsi:type="dcterms:W3CDTF">2014-06-17T13:17:36Z</dcterms:created>
  <dcterms:modified xsi:type="dcterms:W3CDTF">2014-08-15T14:26:22Z</dcterms:modified>
</cp:coreProperties>
</file>