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C6C"/>
    <a:srgbClr val="D5AF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0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3F213-A155-FF48-96E4-AE06D0E586CF}" type="datetimeFigureOut">
              <a:rPr lang="en-US" smtClean="0"/>
              <a:t>8/15/14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CCC4D-10D2-8947-8EF3-5925E05D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06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B7526-4607-F549-8256-50EABE8AEE8C}" type="datetimeFigureOut">
              <a:rPr lang="en-US" smtClean="0"/>
              <a:t>8/15/14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85BB-62A1-D24E-AEE6-652A9552A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83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785BB-62A1-D24E-AEE6-652A9552A8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189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4954-6C08-9640-BAC0-81E79E5ADBB4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8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A25C-32D3-D941-86ED-8CD8F1625C79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4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DC5F-1E38-C84F-81E6-C564376E9E88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4A0-D0CE-484C-BE9A-1E893E47DDFC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0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3BE0-38DB-E347-A78E-5BF43A134DFB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16EF2-5503-C04C-9D24-4F2AE1294C0B}" type="datetime1">
              <a:rPr lang="en-US" smtClean="0"/>
              <a:t>8/15/14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8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5D1D-6472-1E44-B9EA-5F642A132C8F}" type="datetime1">
              <a:rPr lang="en-US" smtClean="0"/>
              <a:t>8/15/14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9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5D99-3AD4-7C4C-9054-B515E32BB6CF}" type="datetime1">
              <a:rPr lang="en-US" smtClean="0"/>
              <a:t>8/15/14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6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42D80-3CF1-524F-AD5C-C752A12CE856}" type="datetime1">
              <a:rPr lang="en-US" smtClean="0"/>
              <a:t>8/15/14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8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C7E-17DF-C344-B7F2-43A3EB19FE8F}" type="datetime1">
              <a:rPr lang="en-US" smtClean="0"/>
              <a:t>8/15/14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8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F8AE-F189-DC49-B1F9-B327B00F0784}" type="datetime1">
              <a:rPr lang="en-US" smtClean="0"/>
              <a:t>8/15/14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F99B-0467-6C44-BB21-334678CAA207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5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0" y="1402017"/>
            <a:ext cx="7529151" cy="2660253"/>
          </a:xfrm>
        </p:spPr>
        <p:txBody>
          <a:bodyPr>
            <a:noAutofit/>
          </a:bodyPr>
          <a:lstStyle/>
          <a:p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Hoofdstuk </a:t>
            </a:r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</a:t>
            </a:r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i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Vragen en antwoorden</a:t>
            </a:r>
            <a:endParaRPr lang="nl-NL" sz="6000" b="1" i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35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10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Antwoordschalen</a:t>
            </a:r>
            <a:r>
              <a:rPr lang="en-US" sz="3600" b="1" dirty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Semantische differentiaal</a:t>
            </a:r>
          </a:p>
          <a:p>
            <a:endParaRPr lang="nl-NL" sz="2400" dirty="0" smtClean="0"/>
          </a:p>
          <a:p>
            <a:r>
              <a:rPr lang="nl-NL" sz="2400" i="1" dirty="0" smtClean="0"/>
              <a:t>Beoordelingen op een aantal aspecten met aan elkaar tegengestelde labels</a:t>
            </a:r>
            <a:endParaRPr lang="nl-NL" sz="24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1126"/>
            <a:ext cx="7529151" cy="26796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4173" y="2602813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071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11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en semi-open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vragen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Open vragen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indien aantal alternatieven erg groot is of</a:t>
            </a: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 opstellen van alternatieven niet zinvol of niet mogelijk is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ter afwisseling, om respondent gelegenheid te geven meer genuanceerder antwoorden te geven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aan het eind van de vragenlijst, evaluatie vragenlijst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worden achteraf gecodeerd</a:t>
            </a:r>
          </a:p>
          <a:p>
            <a:pPr lvl="1"/>
            <a:endParaRPr lang="nl-NL" sz="2000" dirty="0">
              <a:latin typeface="+mj-lt"/>
              <a:ea typeface="Webdings"/>
              <a:cs typeface="Webdings"/>
              <a:sym typeface="Webdings"/>
            </a:endParaRPr>
          </a:p>
          <a:p>
            <a:pPr marL="342900" lvl="1" indent="-342900">
              <a:buFont typeface="Wingdings" charset="2"/>
              <a:buChar char="Ø"/>
            </a:pPr>
            <a:r>
              <a:rPr lang="nl-NL" sz="2400" dirty="0" smtClean="0">
                <a:latin typeface="+mj-lt"/>
                <a:ea typeface="Webdings"/>
                <a:cs typeface="Webdings"/>
                <a:sym typeface="Webdings"/>
              </a:rPr>
              <a:t>Semi-open vragen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indien aantal alternatieven te groot is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>
                <a:ea typeface="Webdings"/>
                <a:cs typeface="Webdings"/>
                <a:sym typeface="Webdings"/>
              </a:rPr>
              <a:t>voorkomen van </a:t>
            </a:r>
            <a:r>
              <a:rPr lang="nl-NL" sz="2000" dirty="0" err="1">
                <a:ea typeface="Webdings"/>
                <a:cs typeface="Webdings"/>
                <a:sym typeface="Webdings"/>
              </a:rPr>
              <a:t>primacy</a:t>
            </a:r>
            <a:r>
              <a:rPr lang="nl-NL" sz="2000" dirty="0">
                <a:ea typeface="Webdings"/>
                <a:cs typeface="Webdings"/>
                <a:sym typeface="Webdings"/>
              </a:rPr>
              <a:t> of </a:t>
            </a:r>
            <a:r>
              <a:rPr lang="nl-NL" sz="2000" dirty="0" err="1">
                <a:ea typeface="Webdings"/>
                <a:cs typeface="Webdings"/>
                <a:sym typeface="Webdings"/>
              </a:rPr>
              <a:t>recency</a:t>
            </a:r>
            <a:r>
              <a:rPr lang="nl-NL" sz="2000" dirty="0">
                <a:ea typeface="Webdings"/>
                <a:cs typeface="Webdings"/>
                <a:sym typeface="Webdings"/>
              </a:rPr>
              <a:t> </a:t>
            </a:r>
            <a:r>
              <a:rPr lang="nl-NL" sz="2000" dirty="0" smtClean="0">
                <a:ea typeface="Webdings"/>
                <a:cs typeface="Webdings"/>
                <a:sym typeface="Webdings"/>
              </a:rPr>
              <a:t>effecten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worden door interviewer gecodeerd (field </a:t>
            </a:r>
            <a:r>
              <a:rPr lang="nl-NL" sz="2000" dirty="0" err="1" smtClean="0">
                <a:ea typeface="Webdings"/>
                <a:cs typeface="Webdings"/>
                <a:sym typeface="Webdings"/>
              </a:rPr>
              <a:t>coding</a:t>
            </a:r>
            <a:r>
              <a:rPr lang="nl-NL" sz="2000" dirty="0" smtClean="0">
                <a:ea typeface="Webdings"/>
                <a:cs typeface="Webdings"/>
                <a:sym typeface="Webdings"/>
              </a:rPr>
              <a:t>)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levert vaak slechte resultaten vanwege problemen in de interactie interviewer-respondent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endParaRPr lang="nl-NL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3938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12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‘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Weet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niet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’ en ‘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Niet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toepassing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’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‘Niet van toepassing’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in principe altijd opnemen</a:t>
            </a:r>
            <a:endParaRPr lang="nl-NL" sz="2000" dirty="0" smtClean="0">
              <a:latin typeface="+mj-lt"/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maar tevens een aantal mogelijke reden voor ‘niet van toepassing’ opnemen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zo mogelijk eerst ‘filter’ vraag stellen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worden achteraf gecodeerd</a:t>
            </a:r>
          </a:p>
          <a:p>
            <a:pPr lvl="1"/>
            <a:endParaRPr lang="nl-NL" sz="2000" dirty="0">
              <a:latin typeface="+mj-lt"/>
              <a:ea typeface="Webdings"/>
              <a:cs typeface="Webdings"/>
              <a:sym typeface="Webdings"/>
            </a:endParaRPr>
          </a:p>
          <a:p>
            <a:pPr marL="342900" lvl="1" indent="-342900">
              <a:buFont typeface="Wingdings" charset="2"/>
              <a:buChar char="Ø"/>
            </a:pPr>
            <a:r>
              <a:rPr lang="nl-NL" sz="2400" dirty="0" smtClean="0">
                <a:latin typeface="+mj-lt"/>
                <a:ea typeface="Webdings"/>
                <a:cs typeface="Webdings"/>
                <a:sym typeface="Webdings"/>
              </a:rPr>
              <a:t>‘Weet niet’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nadeel niet opnemen: geeft irritatie als respondent antwoord echt niet weet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nadeel van wel opnemen: minder gemotiveerde respondenten kunnen te makkelijk dit alternatief kiezen (‘</a:t>
            </a:r>
            <a:r>
              <a:rPr lang="nl-NL" sz="2000" dirty="0" err="1" smtClean="0">
                <a:ea typeface="Webdings"/>
                <a:cs typeface="Webdings"/>
                <a:sym typeface="Webdings"/>
              </a:rPr>
              <a:t>satisficing</a:t>
            </a:r>
            <a:r>
              <a:rPr lang="nl-NL" sz="2000" dirty="0" smtClean="0">
                <a:ea typeface="Webdings"/>
                <a:cs typeface="Webdings"/>
                <a:sym typeface="Webdings"/>
              </a:rPr>
              <a:t>’)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in principe alleen opnemen indien mogelijk bestaat dat respondent antwoord echt niet weet (kennisvragen)</a:t>
            </a:r>
          </a:p>
        </p:txBody>
      </p:sp>
    </p:spTree>
    <p:extLst>
      <p:ext uri="{BB962C8B-B14F-4D97-AF65-F5344CB8AC3E}">
        <p14:creationId xmlns:p14="http://schemas.microsoft.com/office/powerpoint/2010/main" val="1464191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13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Vraagvolgorde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Contrasteffect</a:t>
            </a:r>
          </a:p>
          <a:p>
            <a:r>
              <a:rPr lang="nl-NL" sz="2400" i="1" dirty="0" smtClean="0">
                <a:latin typeface="+mj-lt"/>
                <a:ea typeface="Webdings"/>
                <a:cs typeface="Webdings"/>
                <a:sym typeface="Webdings"/>
              </a:rPr>
              <a:t>Betekenis van specifieke vraag wordt bij daaropvolgende algemene vraag uitgesloten</a:t>
            </a:r>
            <a:endParaRPr lang="nl-NL" sz="2400" i="1" dirty="0">
              <a:latin typeface="+mj-lt"/>
              <a:ea typeface="Webdings"/>
              <a:cs typeface="Webdings"/>
              <a:sym typeface="Webdings"/>
            </a:endParaRPr>
          </a:p>
          <a:p>
            <a:pPr marL="0" lvl="1"/>
            <a:endParaRPr lang="nl-NL" sz="2400" dirty="0" smtClean="0">
              <a:latin typeface="+mj-lt"/>
              <a:ea typeface="Webdings"/>
              <a:cs typeface="Webdings"/>
              <a:sym typeface="Webdings"/>
            </a:endParaRPr>
          </a:p>
          <a:p>
            <a:pPr marL="0" lvl="1"/>
            <a:r>
              <a:rPr lang="nl-NL" sz="2400" b="1" dirty="0" smtClean="0">
                <a:latin typeface="+mj-lt"/>
                <a:ea typeface="Webdings"/>
                <a:cs typeface="Webdings"/>
                <a:sym typeface="Webdings"/>
              </a:rPr>
              <a:t>Assimilatie-effect</a:t>
            </a:r>
          </a:p>
          <a:p>
            <a:pPr marL="0" lvl="1"/>
            <a:r>
              <a:rPr lang="nl-NL" sz="2400" i="1" dirty="0" smtClean="0">
                <a:latin typeface="+mj-lt"/>
                <a:ea typeface="Webdings"/>
                <a:cs typeface="Webdings"/>
                <a:sym typeface="Webdings"/>
              </a:rPr>
              <a:t>Betekenis van specifieke vraag wordt bij daaropvolgende algemene vraag benadrukt</a:t>
            </a:r>
          </a:p>
          <a:p>
            <a:pPr marL="0" lvl="1"/>
            <a:endParaRPr lang="nl-NL" sz="2400" i="1" dirty="0">
              <a:latin typeface="+mj-lt"/>
              <a:ea typeface="Webdings"/>
              <a:cs typeface="Webdings"/>
              <a:sym typeface="Webdings"/>
            </a:endParaRPr>
          </a:p>
          <a:p>
            <a:pPr marL="0" lvl="1"/>
            <a:r>
              <a:rPr lang="nl-NL" sz="2400" dirty="0" smtClean="0">
                <a:latin typeface="+mj-lt"/>
                <a:ea typeface="Webdings"/>
                <a:cs typeface="Webdings"/>
                <a:sym typeface="Webdings"/>
              </a:rPr>
              <a:t>Vermijden van deze effecten:</a:t>
            </a:r>
            <a:endParaRPr lang="nl-NL" sz="2000" dirty="0" smtClean="0">
              <a:latin typeface="+mj-lt"/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alleen algemene vraag stellen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>
                <a:ea typeface="Webdings"/>
                <a:cs typeface="Webdings"/>
                <a:sym typeface="Webdings"/>
              </a:rPr>
              <a:t>meerdere </a:t>
            </a:r>
            <a:r>
              <a:rPr lang="nl-NL" sz="2000" dirty="0" smtClean="0">
                <a:ea typeface="Webdings"/>
                <a:cs typeface="Webdings"/>
                <a:sym typeface="Webdings"/>
              </a:rPr>
              <a:t>specifieke </a:t>
            </a:r>
            <a:r>
              <a:rPr lang="nl-NL" sz="2000" dirty="0">
                <a:ea typeface="Webdings"/>
                <a:cs typeface="Webdings"/>
                <a:sym typeface="Webdings"/>
              </a:rPr>
              <a:t>vragen stellen, waaruit antwoord op algemene vraag afgeleid kan </a:t>
            </a:r>
            <a:r>
              <a:rPr lang="nl-NL" sz="2000" dirty="0" smtClean="0">
                <a:ea typeface="Webdings"/>
                <a:cs typeface="Webdings"/>
                <a:sym typeface="Webdings"/>
              </a:rPr>
              <a:t>worden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eerst algemene vraag stellen, later in vragenlijst specifieke vraag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4173" y="2198060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3068" y="3704289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10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14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Vraagvolgorde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Motivatie en vermoeidheid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beginnen met vragen die duidelijk te maken hebben met doel onderzoek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eerste helft vragenlijst: voor het onderzoek belangrijke vragen, relatief makkelijke vragen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tweede helft vragenlijst: moeilijker vragen, vragen die voor onderzoek minder van belang zijn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lvl="1"/>
            <a:endParaRPr lang="nl-NL" sz="2000" dirty="0">
              <a:latin typeface="+mj-lt"/>
              <a:ea typeface="Webdings"/>
              <a:cs typeface="Webdings"/>
              <a:sym typeface="Webdings"/>
            </a:endParaRPr>
          </a:p>
          <a:p>
            <a:pPr marL="342900" lvl="1" indent="-342900">
              <a:buFont typeface="Wingdings" charset="2"/>
              <a:buChar char="Ø"/>
            </a:pPr>
            <a:r>
              <a:rPr lang="nl-NL" sz="2400" dirty="0" smtClean="0">
                <a:latin typeface="+mj-lt"/>
                <a:ea typeface="Webdings"/>
                <a:cs typeface="Webdings"/>
                <a:sym typeface="Webdings"/>
              </a:rPr>
              <a:t>Vertrouwelijke vragen, gevoelige onderwerpen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niet teveel aan het begin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endParaRPr lang="nl-NL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05418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15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Hulpmiddelen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Tijdsbalk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retrospectieve vragen, reconstrueren verleden respondent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belangrijke gebeurtenissen gebruiken om minder belangrijke gebeurtenissen in tijd te positioneren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kalendermethode: eerst makkelijk te herinneren aspecten van levensloop (bijv. woonplaatsen, banen) reconstrueren, dan aan de hand daarvan lastig te herinneren aspecten reconstrueren (bijv. rookgedrag)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lvl="1"/>
            <a:endParaRPr lang="nl-NL" sz="2000" dirty="0">
              <a:latin typeface="+mj-lt"/>
              <a:ea typeface="Webdings"/>
              <a:cs typeface="Webdings"/>
              <a:sym typeface="Webdings"/>
            </a:endParaRPr>
          </a:p>
          <a:p>
            <a:pPr marL="342900" lvl="1" indent="-342900">
              <a:buFont typeface="Wingdings" charset="2"/>
              <a:buChar char="Ø"/>
            </a:pPr>
            <a:r>
              <a:rPr lang="nl-NL" sz="2400" dirty="0" smtClean="0">
                <a:latin typeface="+mj-lt"/>
                <a:ea typeface="Webdings"/>
                <a:cs typeface="Webdings"/>
                <a:sym typeface="Webdings"/>
              </a:rPr>
              <a:t>Smartphones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‘</a:t>
            </a:r>
            <a:r>
              <a:rPr lang="nl-NL" sz="2000" dirty="0" err="1" smtClean="0">
                <a:latin typeface="+mj-lt"/>
                <a:ea typeface="Webdings"/>
                <a:cs typeface="Webdings"/>
                <a:sym typeface="Webdings"/>
              </a:rPr>
              <a:t>reality</a:t>
            </a: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 </a:t>
            </a:r>
            <a:r>
              <a:rPr lang="nl-NL" sz="2000" dirty="0" err="1" smtClean="0">
                <a:latin typeface="+mj-lt"/>
                <a:ea typeface="Webdings"/>
                <a:cs typeface="Webdings"/>
                <a:sym typeface="Webdings"/>
              </a:rPr>
              <a:t>mining</a:t>
            </a: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’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‘real time’ tijdsbestedingsonderzoek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endParaRPr lang="nl-NL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4404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16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Hulpmiddelen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Sorteertaken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Foto’s en tekeningen</a:t>
            </a:r>
          </a:p>
          <a:p>
            <a:pPr lvl="1"/>
            <a:endParaRPr lang="nl-NL" sz="2000" dirty="0">
              <a:latin typeface="+mj-lt"/>
              <a:ea typeface="Webdings"/>
              <a:cs typeface="Webdings"/>
              <a:sym typeface="Webdings"/>
            </a:endParaRPr>
          </a:p>
          <a:p>
            <a:pPr marL="342900" lvl="1" indent="-342900">
              <a:buFont typeface="Wingdings" charset="2"/>
              <a:buChar char="Ø"/>
            </a:pPr>
            <a:r>
              <a:rPr lang="nl-NL" sz="2400" dirty="0" err="1" smtClean="0">
                <a:latin typeface="+mj-lt"/>
                <a:ea typeface="Webdings"/>
                <a:cs typeface="Webdings"/>
                <a:sym typeface="Webdings"/>
              </a:rPr>
              <a:t>Vignettes</a:t>
            </a:r>
            <a:endParaRPr lang="nl-NL" sz="2400" dirty="0" smtClean="0">
              <a:latin typeface="+mj-lt"/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kunnen fungeren als ‘anker’ voor positie op antwoordschaal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oordelen over situaties die niet op respondent van toepassing zijn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endParaRPr lang="nl-NL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6804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17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Speciale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respondentgroepen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Kinderen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plaatjes in plaats van antwoordalternatieven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niet meer dan vier verbale alternatieven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Ouderen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liefst overdag ondervragen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vermijd lange en moeilijke vragen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bij gebruik toonkaarten en bij schriftelijke vragenlijsten: eventueel grotere letter gebruiken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ja/nee vragen worden vaak minder gewaardeerd</a:t>
            </a:r>
            <a:endParaRPr lang="nl-NL" sz="2000" dirty="0">
              <a:ea typeface="Webdings"/>
              <a:cs typeface="Webdings"/>
              <a:sym typeface="Webdings"/>
            </a:endParaRPr>
          </a:p>
        </p:txBody>
      </p:sp>
    </p:spTree>
    <p:extLst>
      <p:ext uri="{BB962C8B-B14F-4D97-AF65-F5344CB8AC3E}">
        <p14:creationId xmlns:p14="http://schemas.microsoft.com/office/powerpoint/2010/main" val="245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18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Sociaal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wenselijke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antwoorden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Sociale-wenselijkheidsschaal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wordt gebruikt om na te gaan in hoeverre respondent geneigd is sociaal-wenselijke antwoorden te geven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score op schaal gebruiken om te corrigeren voor relaties tussen variabelen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maar: aanname dat neiging tot geven van sociaal-wenselijke antwoorden persoonskenmerk is, is dubieus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Random Respons Techniek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gedeelte respondenten (&lt; 50%) krijgt opdracht om te ‘liegen’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interviewer weet niet wie dit zijn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daardoor speelt sociale wenselijkheid geen rol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alleen data op geaggregeerd niveau</a:t>
            </a:r>
            <a:endParaRPr lang="nl-NL" sz="2000" dirty="0">
              <a:ea typeface="Webdings"/>
              <a:cs typeface="Webdings"/>
              <a:sym typeface="Webdings"/>
            </a:endParaRPr>
          </a:p>
        </p:txBody>
      </p:sp>
    </p:spTree>
    <p:extLst>
      <p:ext uri="{BB962C8B-B14F-4D97-AF65-F5344CB8AC3E}">
        <p14:creationId xmlns:p14="http://schemas.microsoft.com/office/powerpoint/2010/main" val="1379225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19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Sociaal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wenselijke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antwoorden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Teltechniek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gevraagd wordt hoeveel gedragingen uit een rijtje van toepassing is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helft respondenten krijgt rijtje met ‘neutrale’ gedragingen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andere helft krijgt zelfde rijtje plus ‘target’ gedrag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verschil in aantal geeft indicatie voor antwoord op targetgedrag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>
                <a:ea typeface="Webdings"/>
                <a:cs typeface="Webdings"/>
                <a:sym typeface="Webdings"/>
              </a:rPr>
              <a:t>alleen data op geaggregeerd </a:t>
            </a:r>
            <a:r>
              <a:rPr lang="nl-NL" sz="2000" dirty="0" smtClean="0">
                <a:ea typeface="Webdings"/>
                <a:cs typeface="Webdings"/>
                <a:sym typeface="Webdings"/>
              </a:rPr>
              <a:t>niveau</a:t>
            </a:r>
            <a:endParaRPr lang="nl-NL" sz="2000" dirty="0">
              <a:ea typeface="Webdings"/>
              <a:cs typeface="Webdings"/>
              <a:sym typeface="Webdings"/>
            </a:endParaRPr>
          </a:p>
        </p:txBody>
      </p:sp>
    </p:spTree>
    <p:extLst>
      <p:ext uri="{BB962C8B-B14F-4D97-AF65-F5344CB8AC3E}">
        <p14:creationId xmlns:p14="http://schemas.microsoft.com/office/powerpoint/2010/main" val="1403935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2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Operationalisatie van </a:t>
            </a:r>
            <a:r>
              <a:rPr lang="en-US" sz="3600" b="1" dirty="0" err="1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constructen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/>
              <a:t>Constructen zijn niet direct waarneembaar kenmerk van respondent</a:t>
            </a:r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Worden gemeten met aantal items die samen het begrip dekken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Bij voorkeur bestaande </a:t>
            </a:r>
            <a:r>
              <a:rPr lang="nl-NL" sz="2400" smtClean="0"/>
              <a:t>meetinstrumenten gebruiken</a:t>
            </a:r>
            <a:endParaRPr lang="nl-NL" sz="2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4173" y="1877049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4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20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Sociaal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wenselijke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antwoorden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Suggestieve assumpties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vraag dusdanig formuleren alsof sociaal-onwenselijke gedrag van toepassing (normaal, gebruikelijk) is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daardoor makkelijker om sociaal onwenselijk gedrag toe te geven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indien sociaal onwenselijk gedrag niet van toepassing is, zal respondent aanname corrigeren</a:t>
            </a:r>
          </a:p>
          <a:p>
            <a:pPr marL="800100" lvl="1" indent="-342900">
              <a:buFont typeface="Arial"/>
              <a:buChar char="•"/>
            </a:pPr>
            <a:endParaRPr lang="nl-NL" sz="2000" dirty="0">
              <a:ea typeface="Webdings"/>
              <a:cs typeface="Webdings"/>
              <a:sym typeface="Webdings"/>
            </a:endParaRP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Relatie interviewer-respondent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83268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21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Formuleringsproblemen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Termen die objectief hetzelfde betekenen, hoeven niet dezelfde gevoelswaarde voor de respondent te hebben</a:t>
            </a:r>
          </a:p>
          <a:p>
            <a:pPr lvl="1"/>
            <a:endParaRPr lang="nl-NL" sz="2000" dirty="0">
              <a:ea typeface="Webdings"/>
              <a:cs typeface="Webdings"/>
              <a:sym typeface="Webdings"/>
            </a:endParaRP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Iets verbieden is (voor de </a:t>
            </a:r>
            <a:r>
              <a:rPr lang="nl-NL" sz="2400" dirty="0" err="1" smtClean="0"/>
              <a:t>repondent</a:t>
            </a:r>
            <a:r>
              <a:rPr lang="nl-NL" sz="2400" dirty="0" smtClean="0"/>
              <a:t>) niet hetzelfde als het omgekeerde van iets toelaten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9112087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22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Pre-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testmethoden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Experts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Beoordelingsschema’s en computerprogramma’s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Cognitieve interviews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Proefonderzoek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interactie-analyse</a:t>
            </a:r>
            <a:endParaRPr lang="nl-NL" sz="2000" dirty="0"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reactietijden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respondent debriefing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ea typeface="Webdings"/>
                <a:cs typeface="Webdings"/>
                <a:sym typeface="Webdings"/>
              </a:rPr>
              <a:t>statistisch modelleren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err="1" smtClean="0">
                <a:ea typeface="Webdings"/>
                <a:cs typeface="Webdings"/>
                <a:sym typeface="Webdings"/>
              </a:rPr>
              <a:t>vignette</a:t>
            </a:r>
            <a:r>
              <a:rPr lang="nl-NL" sz="2000" dirty="0" smtClean="0">
                <a:ea typeface="Webdings"/>
                <a:cs typeface="Webdings"/>
                <a:sym typeface="Webdings"/>
              </a:rPr>
              <a:t> analyse</a:t>
            </a:r>
          </a:p>
        </p:txBody>
      </p:sp>
    </p:spTree>
    <p:extLst>
      <p:ext uri="{BB962C8B-B14F-4D97-AF65-F5344CB8AC3E}">
        <p14:creationId xmlns:p14="http://schemas.microsoft.com/office/powerpoint/2010/main" val="1531616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3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Formuleren</a:t>
            </a:r>
            <a:r>
              <a:rPr lang="en-US" sz="3600" b="1" dirty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</a:t>
            </a:r>
            <a:r>
              <a:rPr lang="en-US" sz="3600" b="1" dirty="0" err="1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vragen</a:t>
            </a:r>
            <a:r>
              <a:rPr lang="en-US" sz="3600" b="1" dirty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44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Basisregels</a:t>
            </a:r>
          </a:p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Gebruik geen ontkenningen in de vraagtekst</a:t>
            </a:r>
          </a:p>
          <a:p>
            <a:r>
              <a:rPr lang="nl-NL" sz="2400" dirty="0" smtClean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	</a:t>
            </a:r>
            <a:r>
              <a:rPr lang="nl-NL" sz="2000" dirty="0" smtClean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</a:t>
            </a:r>
            <a:r>
              <a:rPr lang="nl-NL" sz="2000" dirty="0" smtClean="0">
                <a:sym typeface="Webdings"/>
              </a:rPr>
              <a:t> </a:t>
            </a:r>
            <a:r>
              <a:rPr lang="nl-NL" sz="2000" dirty="0" smtClean="0"/>
              <a:t>Ik ben niet ge</a:t>
            </a:r>
            <a:r>
              <a:rPr lang="nl-NL" sz="2000" dirty="0" smtClean="0"/>
              <a:t>ïnteresseerd in politiek</a:t>
            </a:r>
            <a:endParaRPr lang="nl-NL" sz="2000" dirty="0" smtClean="0"/>
          </a:p>
          <a:p>
            <a:pPr marL="347472" indent="-342900">
              <a:spcBef>
                <a:spcPts val="600"/>
              </a:spcBef>
              <a:buFont typeface="Wingdings" charset="2"/>
              <a:buChar char="Ø"/>
            </a:pPr>
            <a:r>
              <a:rPr lang="nl-NL" sz="2400" dirty="0" smtClean="0"/>
              <a:t>Gebruik geen ‘vage telwoorden’</a:t>
            </a:r>
          </a:p>
          <a:p>
            <a:pPr marL="4572">
              <a:spcBef>
                <a:spcPts val="600"/>
              </a:spcBef>
            </a:pPr>
            <a:r>
              <a:rPr lang="nl-NL" sz="2000" dirty="0" smtClean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	</a:t>
            </a:r>
            <a:r>
              <a:rPr lang="nl-NL" sz="2000" dirty="0" smtClean="0">
                <a:sym typeface="Webdings"/>
              </a:rPr>
              <a:t> </a:t>
            </a:r>
            <a:r>
              <a:rPr lang="nl-NL" sz="2000" dirty="0"/>
              <a:t>Ik </a:t>
            </a:r>
            <a:r>
              <a:rPr lang="nl-NL" sz="2000" dirty="0" smtClean="0"/>
              <a:t>voel mij soms eenzaam</a:t>
            </a:r>
            <a:endParaRPr lang="nl-NL" sz="2000" dirty="0" smtClean="0"/>
          </a:p>
          <a:p>
            <a:pPr marL="342900" indent="-342900">
              <a:spcBef>
                <a:spcPts val="600"/>
              </a:spcBef>
              <a:buFont typeface="Wingdings" charset="2"/>
              <a:buChar char="Ø"/>
            </a:pPr>
            <a:r>
              <a:rPr lang="nl-NL" sz="2400" dirty="0" smtClean="0"/>
              <a:t>Gebruik nooit motiveringen voor een antwoord</a:t>
            </a:r>
          </a:p>
          <a:p>
            <a:pPr>
              <a:spcBef>
                <a:spcPts val="600"/>
              </a:spcBef>
            </a:pPr>
            <a:r>
              <a:rPr lang="nl-NL" sz="2000" dirty="0" smtClean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	</a:t>
            </a:r>
            <a:r>
              <a:rPr lang="nl-NL" sz="2000" dirty="0" smtClean="0">
                <a:sym typeface="Webdings"/>
              </a:rPr>
              <a:t> </a:t>
            </a:r>
            <a:r>
              <a:rPr lang="nl-NL" sz="2000" dirty="0"/>
              <a:t>Ik </a:t>
            </a:r>
            <a:r>
              <a:rPr lang="nl-NL" sz="2000" dirty="0" smtClean="0"/>
              <a:t>ga nooit stemmen omdat politiek mij niet interesseert</a:t>
            </a:r>
            <a:endParaRPr lang="nl-NL" sz="2000" dirty="0" smtClean="0"/>
          </a:p>
          <a:p>
            <a:pPr marL="342900" indent="-342900">
              <a:spcBef>
                <a:spcPts val="600"/>
              </a:spcBef>
              <a:buFont typeface="Wingdings" charset="2"/>
              <a:buChar char="Ø"/>
            </a:pPr>
            <a:r>
              <a:rPr lang="nl-NL" sz="2400" dirty="0" smtClean="0"/>
              <a:t>Stel geen twee vragen tegelijk</a:t>
            </a:r>
          </a:p>
          <a:p>
            <a:pPr>
              <a:spcBef>
                <a:spcPts val="600"/>
              </a:spcBef>
            </a:pPr>
            <a:r>
              <a:rPr lang="nl-NL" sz="2000" dirty="0" smtClean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	</a:t>
            </a:r>
            <a:r>
              <a:rPr lang="nl-NL" sz="2000" dirty="0" smtClean="0">
                <a:sym typeface="Webdings"/>
              </a:rPr>
              <a:t> </a:t>
            </a:r>
            <a:r>
              <a:rPr lang="nl-NL" sz="2000" dirty="0"/>
              <a:t>Ik </a:t>
            </a:r>
            <a:r>
              <a:rPr lang="nl-NL" sz="2000" dirty="0" smtClean="0"/>
              <a:t>ben het er mee eens dat niet meer gerookt mag</a:t>
            </a:r>
          </a:p>
          <a:p>
            <a:pPr lvl="1">
              <a:spcBef>
                <a:spcPts val="600"/>
              </a:spcBef>
            </a:pPr>
            <a:r>
              <a:rPr lang="nl-NL" sz="2000" dirty="0"/>
              <a:t> </a:t>
            </a:r>
            <a:r>
              <a:rPr lang="nl-NL" sz="2000" dirty="0" smtClean="0"/>
              <a:t>    worden in restaurants en caf</a:t>
            </a:r>
            <a:r>
              <a:rPr lang="nl-NL" sz="2000" dirty="0" smtClean="0"/>
              <a:t>és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009267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4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Formuleren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vragen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‘Verdachte’ woorden</a:t>
            </a:r>
          </a:p>
          <a:p>
            <a:endParaRPr lang="nl-NL" sz="2400" dirty="0" smtClean="0"/>
          </a:p>
          <a:p>
            <a:endParaRPr lang="nl-NL" sz="24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63731"/>
              </p:ext>
            </p:extLst>
          </p:nvPr>
        </p:nvGraphicFramePr>
        <p:xfrm>
          <a:off x="393644" y="3002645"/>
          <a:ext cx="6751304" cy="265175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87826"/>
                <a:gridCol w="1687826"/>
                <a:gridCol w="1687826"/>
                <a:gridCol w="1687826"/>
              </a:tblGrid>
              <a:tr h="444673">
                <a:tc>
                  <a:txBody>
                    <a:bodyPr/>
                    <a:lstStyle/>
                    <a:p>
                      <a:r>
                        <a:rPr lang="nl-NL" noProof="0" dirty="0" smtClean="0"/>
                        <a:t>ontkenning</a:t>
                      </a:r>
                      <a:endParaRPr lang="nl-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noProof="0" dirty="0" smtClean="0"/>
                        <a:t>vage telwoorden</a:t>
                      </a:r>
                      <a:endParaRPr lang="nl-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noProof="0" smtClean="0"/>
                        <a:t>motivering</a:t>
                      </a:r>
                      <a:endParaRPr lang="nl-NL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noProof="0" smtClean="0"/>
                        <a:t>twee vragen</a:t>
                      </a:r>
                      <a:endParaRPr lang="nl-NL" noProof="0"/>
                    </a:p>
                  </a:txBody>
                  <a:tcPr/>
                </a:tc>
              </a:tr>
              <a:tr h="1297006">
                <a:tc>
                  <a:txBody>
                    <a:bodyPr/>
                    <a:lstStyle/>
                    <a:p>
                      <a:r>
                        <a:rPr lang="nl-NL" noProof="0" dirty="0" smtClean="0"/>
                        <a:t>geen</a:t>
                      </a:r>
                    </a:p>
                    <a:p>
                      <a:r>
                        <a:rPr lang="nl-NL" noProof="0" dirty="0" smtClean="0"/>
                        <a:t>niet</a:t>
                      </a:r>
                    </a:p>
                    <a:p>
                      <a:r>
                        <a:rPr lang="nl-NL" noProof="0" dirty="0" smtClean="0"/>
                        <a:t>noch</a:t>
                      </a:r>
                    </a:p>
                    <a:p>
                      <a:r>
                        <a:rPr lang="nl-NL" noProof="0" dirty="0" smtClean="0"/>
                        <a:t>nooit</a:t>
                      </a:r>
                    </a:p>
                    <a:p>
                      <a:r>
                        <a:rPr lang="nl-NL" noProof="0" dirty="0" smtClean="0"/>
                        <a:t>on-</a:t>
                      </a:r>
                      <a:endParaRPr lang="nl-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noProof="0" dirty="0" smtClean="0"/>
                        <a:t>soms</a:t>
                      </a:r>
                    </a:p>
                    <a:p>
                      <a:r>
                        <a:rPr lang="nl-NL" noProof="0" dirty="0" smtClean="0"/>
                        <a:t>vaak</a:t>
                      </a:r>
                    </a:p>
                    <a:p>
                      <a:r>
                        <a:rPr lang="nl-NL" noProof="0" dirty="0" smtClean="0"/>
                        <a:t>meestal</a:t>
                      </a:r>
                    </a:p>
                    <a:p>
                      <a:r>
                        <a:rPr lang="nl-NL" noProof="0" dirty="0" smtClean="0"/>
                        <a:t>weinig</a:t>
                      </a:r>
                    </a:p>
                    <a:p>
                      <a:r>
                        <a:rPr lang="nl-NL" noProof="0" dirty="0" smtClean="0"/>
                        <a:t>nu en dan</a:t>
                      </a:r>
                    </a:p>
                    <a:p>
                      <a:r>
                        <a:rPr lang="nl-NL" noProof="0" dirty="0" smtClean="0"/>
                        <a:t>regelmatig</a:t>
                      </a:r>
                    </a:p>
                    <a:p>
                      <a:r>
                        <a:rPr lang="nl-NL" noProof="0" dirty="0" smtClean="0"/>
                        <a:t>veel</a:t>
                      </a:r>
                      <a:endParaRPr lang="nl-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noProof="0" dirty="0" smtClean="0"/>
                        <a:t>vanwege</a:t>
                      </a:r>
                    </a:p>
                    <a:p>
                      <a:r>
                        <a:rPr lang="nl-NL" noProof="0" dirty="0" smtClean="0"/>
                        <a:t>omdat</a:t>
                      </a:r>
                    </a:p>
                    <a:p>
                      <a:r>
                        <a:rPr lang="nl-NL" noProof="0" dirty="0" smtClean="0"/>
                        <a:t>terwijl</a:t>
                      </a:r>
                    </a:p>
                    <a:p>
                      <a:r>
                        <a:rPr lang="nl-NL" noProof="0" dirty="0" smtClean="0"/>
                        <a:t>wegens</a:t>
                      </a:r>
                    </a:p>
                    <a:p>
                      <a:r>
                        <a:rPr lang="nl-NL" noProof="0" dirty="0" smtClean="0"/>
                        <a:t>alhoewel</a:t>
                      </a:r>
                    </a:p>
                    <a:p>
                      <a:r>
                        <a:rPr lang="nl-NL" noProof="0" dirty="0" smtClean="0"/>
                        <a:t>(aan)gezien</a:t>
                      </a:r>
                    </a:p>
                    <a:p>
                      <a:r>
                        <a:rPr lang="nl-NL" noProof="0" dirty="0" smtClean="0"/>
                        <a:t>zodat</a:t>
                      </a:r>
                      <a:endParaRPr lang="nl-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noProof="0" dirty="0" smtClean="0"/>
                        <a:t>en</a:t>
                      </a:r>
                    </a:p>
                    <a:p>
                      <a:r>
                        <a:rPr lang="nl-NL" noProof="0" dirty="0" smtClean="0"/>
                        <a:t>of</a:t>
                      </a:r>
                    </a:p>
                    <a:p>
                      <a:r>
                        <a:rPr lang="nl-NL" noProof="0" dirty="0" smtClean="0"/>
                        <a:t>zoals</a:t>
                      </a:r>
                      <a:endParaRPr lang="nl-NL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509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5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 fontScale="92500"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Formuleren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antwoordalternatieven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73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/>
              <a:t>Alternatieven moeten aansluiten bij vraag</a:t>
            </a:r>
          </a:p>
          <a:p>
            <a:r>
              <a:rPr lang="nl-NL" sz="2400" dirty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	</a:t>
            </a:r>
            <a:r>
              <a:rPr lang="nl-NL" sz="2000" dirty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</a:t>
            </a:r>
            <a:r>
              <a:rPr lang="nl-NL" sz="2000" dirty="0">
                <a:sym typeface="Webdings"/>
              </a:rPr>
              <a:t> </a:t>
            </a:r>
            <a:r>
              <a:rPr lang="nl-NL" sz="2000" dirty="0"/>
              <a:t>Bent u tevreden met uw woning?</a:t>
            </a:r>
          </a:p>
          <a:p>
            <a:r>
              <a:rPr lang="nl-NL" sz="2000" dirty="0"/>
              <a:t>		1. heel ontevreden</a:t>
            </a:r>
          </a:p>
          <a:p>
            <a:r>
              <a:rPr lang="nl-NL" sz="2000" dirty="0"/>
              <a:t>		2. tamelijk ontevreden</a:t>
            </a:r>
          </a:p>
          <a:p>
            <a:r>
              <a:rPr lang="nl-NL" sz="2000" dirty="0"/>
              <a:t>		3. niet tevreden en niet ontevreden</a:t>
            </a:r>
          </a:p>
          <a:p>
            <a:r>
              <a:rPr lang="nl-NL" sz="2000" dirty="0"/>
              <a:t>		4. tamelijk tevreden</a:t>
            </a:r>
          </a:p>
          <a:p>
            <a:r>
              <a:rPr lang="nl-NL" sz="2000" dirty="0"/>
              <a:t>		5. heel tevreden</a:t>
            </a:r>
          </a:p>
          <a:p>
            <a:pPr marL="347472" indent="-342900">
              <a:spcBef>
                <a:spcPts val="600"/>
              </a:spcBef>
              <a:buFont typeface="Wingdings" charset="2"/>
              <a:buChar char="Ø"/>
            </a:pPr>
            <a:r>
              <a:rPr lang="nl-NL" sz="2400" dirty="0" smtClean="0"/>
              <a:t>Alternatieven moeten duidelijk verschillen</a:t>
            </a:r>
            <a:endParaRPr lang="nl-NL" sz="2400" dirty="0"/>
          </a:p>
          <a:p>
            <a:pPr marL="4572">
              <a:spcBef>
                <a:spcPts val="600"/>
              </a:spcBef>
            </a:pPr>
            <a:r>
              <a:rPr lang="nl-NL" sz="2000" dirty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	</a:t>
            </a:r>
            <a:r>
              <a:rPr lang="nl-NL" sz="2000" dirty="0" smtClean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</a:t>
            </a:r>
            <a:r>
              <a:rPr lang="nl-NL" sz="2000" dirty="0" smtClean="0">
                <a:sym typeface="Webdings"/>
              </a:rPr>
              <a:t> Hoe vaak bezoekt u een kerkdienst?</a:t>
            </a:r>
          </a:p>
          <a:p>
            <a:pPr marL="4572"/>
            <a:r>
              <a:rPr lang="nl-NL" sz="2000" dirty="0">
                <a:sym typeface="Webdings"/>
              </a:rPr>
              <a:t>	</a:t>
            </a:r>
            <a:r>
              <a:rPr lang="nl-NL" sz="2000" dirty="0" smtClean="0">
                <a:sym typeface="Webdings"/>
              </a:rPr>
              <a:t>	1. haast nooit</a:t>
            </a:r>
          </a:p>
          <a:p>
            <a:pPr marL="4572"/>
            <a:r>
              <a:rPr lang="nl-NL" sz="2000" dirty="0">
                <a:sym typeface="Webdings"/>
              </a:rPr>
              <a:t>	</a:t>
            </a:r>
            <a:r>
              <a:rPr lang="nl-NL" sz="2000" dirty="0" smtClean="0">
                <a:sym typeface="Webdings"/>
              </a:rPr>
              <a:t>	2. weinig</a:t>
            </a:r>
          </a:p>
          <a:p>
            <a:pPr marL="4572"/>
            <a:r>
              <a:rPr lang="nl-NL" sz="2000" dirty="0" smtClean="0">
                <a:sym typeface="Webdings"/>
              </a:rPr>
              <a:t>		3. af en toe</a:t>
            </a:r>
          </a:p>
          <a:p>
            <a:pPr marL="4572"/>
            <a:r>
              <a:rPr lang="nl-NL" sz="2000" dirty="0">
                <a:sym typeface="Webdings"/>
              </a:rPr>
              <a:t>	</a:t>
            </a:r>
            <a:r>
              <a:rPr lang="nl-NL" sz="2000" dirty="0" smtClean="0">
                <a:sym typeface="Webdings"/>
              </a:rPr>
              <a:t>	4. vaak</a:t>
            </a:r>
          </a:p>
          <a:p>
            <a:pPr marL="4572"/>
            <a:r>
              <a:rPr lang="nl-NL" sz="2000" dirty="0">
                <a:sym typeface="Webdings"/>
              </a:rPr>
              <a:t>	</a:t>
            </a:r>
            <a:r>
              <a:rPr lang="nl-NL" sz="2000" dirty="0" smtClean="0">
                <a:sym typeface="Webdings"/>
              </a:rPr>
              <a:t>	5. heel vaak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1509054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6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 fontScale="92500"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Formuleren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antwoordalternatieven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/>
              <a:t>Alternatieven moeten </a:t>
            </a:r>
            <a:r>
              <a:rPr lang="nl-NL" sz="2400" dirty="0" smtClean="0"/>
              <a:t>gebalanceerd zijn</a:t>
            </a:r>
            <a:endParaRPr lang="nl-NL" sz="2400" dirty="0"/>
          </a:p>
          <a:p>
            <a:r>
              <a:rPr lang="nl-NL" sz="2400" dirty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	</a:t>
            </a:r>
            <a:r>
              <a:rPr lang="nl-NL" sz="2000" dirty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</a:t>
            </a:r>
            <a:r>
              <a:rPr lang="nl-NL" sz="2000" dirty="0">
                <a:sym typeface="Webdings"/>
              </a:rPr>
              <a:t> </a:t>
            </a:r>
            <a:r>
              <a:rPr lang="nl-NL" sz="2000" dirty="0" smtClean="0"/>
              <a:t>Hoe tevreden bent u over ons winkelassortiment?</a:t>
            </a:r>
            <a:endParaRPr lang="nl-NL" sz="2000" dirty="0"/>
          </a:p>
          <a:p>
            <a:r>
              <a:rPr lang="nl-NL" sz="2000" dirty="0"/>
              <a:t>		1. </a:t>
            </a:r>
            <a:r>
              <a:rPr lang="nl-NL" sz="2000" dirty="0" smtClean="0"/>
              <a:t>ontevreden</a:t>
            </a:r>
            <a:endParaRPr lang="nl-NL" sz="2000" dirty="0"/>
          </a:p>
          <a:p>
            <a:r>
              <a:rPr lang="nl-NL" sz="2000" dirty="0"/>
              <a:t>		</a:t>
            </a:r>
            <a:r>
              <a:rPr lang="nl-NL" sz="2000" dirty="0" smtClean="0"/>
              <a:t>2. </a:t>
            </a:r>
            <a:r>
              <a:rPr lang="nl-NL" sz="2000" dirty="0"/>
              <a:t>niet tevreden en niet ontevreden</a:t>
            </a:r>
          </a:p>
          <a:p>
            <a:r>
              <a:rPr lang="nl-NL" sz="2000" dirty="0"/>
              <a:t>		</a:t>
            </a:r>
            <a:r>
              <a:rPr lang="nl-NL" sz="2000" dirty="0" smtClean="0"/>
              <a:t>3. </a:t>
            </a:r>
            <a:r>
              <a:rPr lang="nl-NL" sz="2000" dirty="0"/>
              <a:t>tamelijk tevreden</a:t>
            </a:r>
          </a:p>
          <a:p>
            <a:r>
              <a:rPr lang="nl-NL" sz="2000" dirty="0"/>
              <a:t>		</a:t>
            </a:r>
            <a:r>
              <a:rPr lang="nl-NL" sz="2000" dirty="0" smtClean="0"/>
              <a:t>4. </a:t>
            </a:r>
            <a:r>
              <a:rPr lang="nl-NL" sz="2000" dirty="0"/>
              <a:t>heel tevreden</a:t>
            </a:r>
          </a:p>
          <a:p>
            <a:pPr marL="347472" indent="-342900">
              <a:spcBef>
                <a:spcPts val="600"/>
              </a:spcBef>
              <a:buFont typeface="Wingdings" charset="2"/>
              <a:buChar char="Ø"/>
            </a:pPr>
            <a:r>
              <a:rPr lang="nl-NL" sz="2400" dirty="0" smtClean="0"/>
              <a:t>Indien balancering niet mogelijk is, geen alternatieven, maar schatting</a:t>
            </a:r>
            <a:endParaRPr lang="nl-NL" sz="2400" dirty="0"/>
          </a:p>
          <a:p>
            <a:pPr marL="4572">
              <a:spcBef>
                <a:spcPts val="600"/>
              </a:spcBef>
            </a:pPr>
            <a:r>
              <a:rPr lang="nl-NL" sz="2000" dirty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	</a:t>
            </a:r>
            <a:r>
              <a:rPr lang="nl-NL" sz="2000" dirty="0" smtClean="0">
                <a:solidFill>
                  <a:srgbClr val="FF0000"/>
                </a:solidFill>
                <a:latin typeface="Webdings"/>
                <a:ea typeface="Webdings"/>
                <a:cs typeface="Webdings"/>
                <a:sym typeface="Webdings"/>
              </a:rPr>
              <a:t></a:t>
            </a:r>
            <a:r>
              <a:rPr lang="nl-NL" sz="2000" dirty="0" smtClean="0">
                <a:sym typeface="Webdings"/>
              </a:rPr>
              <a:t> Hoe veel uur per week kijkt u televisie?</a:t>
            </a:r>
          </a:p>
          <a:p>
            <a:pPr marL="4572"/>
            <a:r>
              <a:rPr lang="nl-NL" sz="2000" dirty="0">
                <a:sym typeface="Webdings"/>
              </a:rPr>
              <a:t>	</a:t>
            </a:r>
            <a:r>
              <a:rPr lang="nl-NL" sz="2000" dirty="0" smtClean="0">
                <a:sym typeface="Webdings"/>
              </a:rPr>
              <a:t>	1. 0 - 2 uur</a:t>
            </a:r>
          </a:p>
          <a:p>
            <a:pPr marL="4572"/>
            <a:r>
              <a:rPr lang="nl-NL" sz="2000" dirty="0">
                <a:sym typeface="Webdings"/>
              </a:rPr>
              <a:t>	</a:t>
            </a:r>
            <a:r>
              <a:rPr lang="nl-NL" sz="2000" dirty="0" smtClean="0">
                <a:sym typeface="Webdings"/>
              </a:rPr>
              <a:t>	2. 3 - 5 uur</a:t>
            </a:r>
          </a:p>
          <a:p>
            <a:pPr marL="4572"/>
            <a:r>
              <a:rPr lang="nl-NL" sz="2000" dirty="0" smtClean="0">
                <a:sym typeface="Webdings"/>
              </a:rPr>
              <a:t>		3. 6 – 10 uur</a:t>
            </a:r>
          </a:p>
          <a:p>
            <a:pPr marL="4572"/>
            <a:r>
              <a:rPr lang="nl-NL" sz="2000" dirty="0">
                <a:sym typeface="Webdings"/>
              </a:rPr>
              <a:t>	</a:t>
            </a:r>
            <a:r>
              <a:rPr lang="nl-NL" sz="2000" dirty="0" smtClean="0">
                <a:sym typeface="Webdings"/>
              </a:rPr>
              <a:t>	4. meer dan 10 uur</a:t>
            </a:r>
          </a:p>
          <a:p>
            <a:pPr marL="4572">
              <a:spcBef>
                <a:spcPts val="600"/>
              </a:spcBef>
            </a:pPr>
            <a:r>
              <a:rPr lang="nl-NL" sz="2000" dirty="0" smtClean="0">
                <a:sym typeface="Webdings"/>
              </a:rPr>
              <a:t>	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Lucida Grande"/>
                <a:ea typeface="Lucida Grande"/>
                <a:cs typeface="Lucida Grande"/>
              </a:rPr>
              <a:t>⊕</a:t>
            </a:r>
            <a:r>
              <a:rPr lang="en-US" sz="2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</a:t>
            </a:r>
            <a:r>
              <a:rPr lang="nl-NL" sz="2000" dirty="0" smtClean="0">
                <a:sym typeface="Webdings"/>
              </a:rPr>
              <a:t>Beter: respondent aantal uur laten noemen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242286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7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 fontScale="92500"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Formuleren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antwoordalternatieven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Gebruik toonkaarten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losse kaartjes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bij veel verschillende toonkaarten: boekje van maken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tonen op tablet, eventueel gekoppeld aan laptop interviewer</a:t>
            </a:r>
          </a:p>
          <a:p>
            <a:pPr marL="800100" lvl="1" indent="-342900">
              <a:buFont typeface="Arial"/>
              <a:buChar char="•"/>
            </a:pPr>
            <a:endParaRPr lang="nl-NL" sz="2000" dirty="0">
              <a:latin typeface="+mj-lt"/>
              <a:ea typeface="Webdings"/>
              <a:cs typeface="Webdings"/>
              <a:sym typeface="Webdings"/>
            </a:endParaRPr>
          </a:p>
          <a:p>
            <a:pPr lvl="1"/>
            <a:r>
              <a:rPr lang="nl-NL" sz="2400" dirty="0" smtClean="0">
                <a:latin typeface="+mj-lt"/>
                <a:ea typeface="Webdings"/>
                <a:cs typeface="Webdings"/>
                <a:sym typeface="Webdings"/>
              </a:rPr>
              <a:t>Voordelen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fouten bij voorlezen zijn minder erg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minder kans dat respondent de interviewer onderbreekt bij het voorlezen</a:t>
            </a:r>
            <a:endParaRPr lang="nl-NL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877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8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Antwoordschalen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Meetniveau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nominaal: categorie</a:t>
            </a: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ën, zonder rangorde</a:t>
            </a:r>
            <a:endParaRPr lang="nl-NL" sz="2000" dirty="0" smtClean="0">
              <a:latin typeface="+mj-lt"/>
              <a:ea typeface="Webdings"/>
              <a:cs typeface="Webdings"/>
              <a:sym typeface="Webdings"/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ordinaal: waarden kunnen gerangordend worden van laag naar hoog, weinig naar veel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interval: als ordinaal, maar afstanden tussen opvolgende waarden zijn precies gelijk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>
                <a:latin typeface="+mj-lt"/>
                <a:ea typeface="Webdings"/>
                <a:cs typeface="Webdings"/>
                <a:sym typeface="Webdings"/>
              </a:rPr>
              <a:t>ratio: als interval, maar er is tevens een vast nulpunt</a:t>
            </a:r>
          </a:p>
          <a:p>
            <a:endParaRPr lang="nl-NL" sz="2400" i="1" dirty="0" smtClean="0"/>
          </a:p>
          <a:p>
            <a:r>
              <a:rPr lang="nl-NL" sz="2400" i="1" dirty="0" smtClean="0"/>
              <a:t>Antwoordschalen met alternatieven als zeer mee oneens tot zeer mee eens, zij ordinaal; ook als er cijfers aan worden toegekend mag strikt genomen geen gemiddelde berekend worden</a:t>
            </a:r>
            <a:endParaRPr lang="nl-NL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64173" y="4431180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185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9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53005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5. Vragen en antwoorden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Antwoordschalen</a:t>
            </a:r>
            <a:r>
              <a:rPr lang="en-US" sz="3600" b="1" dirty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Verbale antwoordschalen (Likert-type schalen)</a:t>
            </a:r>
            <a:endParaRPr lang="nl-NL" sz="2400" dirty="0"/>
          </a:p>
          <a:p>
            <a:endParaRPr lang="nl-NL" sz="2400" dirty="0" smtClean="0">
              <a:solidFill>
                <a:srgbClr val="FF0000"/>
              </a:solidFill>
              <a:latin typeface="Webdings"/>
              <a:ea typeface="Webdings"/>
              <a:cs typeface="Webdings"/>
              <a:sym typeface="Webdings"/>
            </a:endParaRPr>
          </a:p>
          <a:p>
            <a:pPr marL="4572">
              <a:spcBef>
                <a:spcPts val="600"/>
              </a:spcBef>
            </a:pPr>
            <a:endParaRPr lang="nl-NL" sz="2400" dirty="0" smtClean="0">
              <a:solidFill>
                <a:srgbClr val="FF0000"/>
              </a:solidFill>
              <a:latin typeface="Webdings"/>
              <a:ea typeface="Webdings"/>
              <a:cs typeface="Webdings"/>
              <a:sym typeface="Webdings"/>
            </a:endParaRPr>
          </a:p>
          <a:p>
            <a:pPr marL="4572">
              <a:spcBef>
                <a:spcPts val="600"/>
              </a:spcBef>
            </a:pPr>
            <a:endParaRPr lang="nl-NL" sz="2400" dirty="0">
              <a:solidFill>
                <a:srgbClr val="FF0000"/>
              </a:solidFill>
              <a:latin typeface="Webdings"/>
              <a:ea typeface="Webdings"/>
              <a:cs typeface="Webdings"/>
              <a:sym typeface="Webdings"/>
            </a:endParaRPr>
          </a:p>
          <a:p>
            <a:pPr marL="347472" indent="-342900">
              <a:spcBef>
                <a:spcPts val="600"/>
              </a:spcBef>
              <a:buFont typeface="Wingdings" charset="2"/>
              <a:buChar char="Ø"/>
            </a:pPr>
            <a:r>
              <a:rPr lang="nl-NL" sz="2400" dirty="0" smtClean="0"/>
              <a:t>Numerieke antwoordschalen</a:t>
            </a:r>
          </a:p>
          <a:p>
            <a:pPr marL="4572">
              <a:spcBef>
                <a:spcPts val="600"/>
              </a:spcBef>
            </a:pPr>
            <a:endParaRPr lang="nl-NL" sz="2400" dirty="0"/>
          </a:p>
          <a:p>
            <a:pPr marL="347472" indent="-342900">
              <a:spcBef>
                <a:spcPts val="600"/>
              </a:spcBef>
              <a:buFont typeface="Wingdings" charset="2"/>
              <a:buChar char="Ø"/>
            </a:pPr>
            <a:endParaRPr lang="nl-NL" sz="2400" dirty="0" smtClean="0"/>
          </a:p>
          <a:p>
            <a:pPr marL="347472" indent="-342900">
              <a:spcBef>
                <a:spcPts val="600"/>
              </a:spcBef>
              <a:buFont typeface="Wingdings" charset="2"/>
              <a:buChar char="Ø"/>
            </a:pPr>
            <a:r>
              <a:rPr lang="nl-NL" sz="2400" dirty="0" smtClean="0"/>
              <a:t>Lijnschalen</a:t>
            </a:r>
            <a:endParaRPr lang="nl-NL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54706"/>
            <a:ext cx="7529151" cy="11120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76704"/>
            <a:ext cx="7529151" cy="7508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" y="5289789"/>
            <a:ext cx="7503751" cy="100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78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3510</TotalTime>
  <Words>1035</Words>
  <Application>Microsoft Macintosh PowerPoint</Application>
  <PresentationFormat>On-screen Show (4:3)</PresentationFormat>
  <Paragraphs>265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Hoofdstuk 5 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  <vt:lpstr>5. Vragen en antwoorden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Steekproeftrekking</dc:title>
  <dc:creator>Wil Dijkstra</dc:creator>
  <cp:lastModifiedBy>Wil Dijkstra</cp:lastModifiedBy>
  <cp:revision>73</cp:revision>
  <dcterms:created xsi:type="dcterms:W3CDTF">2014-06-17T13:17:36Z</dcterms:created>
  <dcterms:modified xsi:type="dcterms:W3CDTF">2014-08-17T14:07:12Z</dcterms:modified>
</cp:coreProperties>
</file>