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72" r:id="rId4"/>
    <p:sldId id="273" r:id="rId5"/>
    <p:sldId id="274" r:id="rId6"/>
    <p:sldId id="275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6C6C"/>
    <a:srgbClr val="D5AF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120" y="-5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03F213-A155-FF48-96E4-AE06D0E586CF}" type="datetimeFigureOut">
              <a:rPr lang="en-US" smtClean="0"/>
              <a:t>8/19/14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8CCC4D-10D2-8947-8EF3-5925E05D7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24066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1B7526-4607-F549-8256-50EABE8AEE8C}" type="datetimeFigureOut">
              <a:rPr lang="en-US" smtClean="0"/>
              <a:t>8/19/14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C785BB-62A1-D24E-AEE6-652A9552A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5839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24954-6C08-9640-BAC0-81E79E5ADBB4}" type="datetime1">
              <a:rPr lang="en-US" smtClean="0"/>
              <a:t>8/19/14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388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DA25C-32D3-D941-86ED-8CD8F1625C79}" type="datetime1">
              <a:rPr lang="en-US" smtClean="0"/>
              <a:t>8/19/14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941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DDC5F-1E38-C84F-81E6-C564376E9E88}" type="datetime1">
              <a:rPr lang="en-US" smtClean="0"/>
              <a:t>8/19/14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54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4A0-D0CE-484C-BE9A-1E893E47DDFC}" type="datetime1">
              <a:rPr lang="en-US" smtClean="0"/>
              <a:t>8/19/14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307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13BE0-38DB-E347-A78E-5BF43A134DFB}" type="datetime1">
              <a:rPr lang="en-US" smtClean="0"/>
              <a:t>8/19/14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39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16EF2-5503-C04C-9D24-4F2AE1294C0B}" type="datetime1">
              <a:rPr lang="en-US" smtClean="0"/>
              <a:t>8/19/14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783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5D1D-6472-1E44-B9EA-5F642A132C8F}" type="datetime1">
              <a:rPr lang="en-US" smtClean="0"/>
              <a:t>8/19/14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795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75D99-3AD4-7C4C-9054-B515E32BB6CF}" type="datetime1">
              <a:rPr lang="en-US" smtClean="0"/>
              <a:t>8/19/14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566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42D80-3CF1-524F-AD5C-C752A12CE856}" type="datetime1">
              <a:rPr lang="en-US" smtClean="0"/>
              <a:t>8/19/14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581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53C7E-17DF-C344-B7F2-43A3EB19FE8F}" type="datetime1">
              <a:rPr lang="en-US" smtClean="0"/>
              <a:t>8/19/14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788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5F8AE-F189-DC49-B1F9-B327B00F0784}" type="datetime1">
              <a:rPr lang="en-US" smtClean="0"/>
              <a:t>8/19/14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831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31F99B-0467-6C44-BB21-334678CAA207}" type="datetime1">
              <a:rPr lang="en-US" smtClean="0"/>
              <a:t>8/19/14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5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1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0" y="1402017"/>
            <a:ext cx="7529151" cy="2660253"/>
          </a:xfrm>
        </p:spPr>
        <p:txBody>
          <a:bodyPr>
            <a:noAutofit/>
          </a:bodyPr>
          <a:lstStyle/>
          <a:p>
            <a:r>
              <a:rPr lang="nl-NL" sz="60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Hoofdstuk </a:t>
            </a:r>
            <a:r>
              <a:rPr lang="nl-NL" sz="60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6</a:t>
            </a:r>
            <a:r>
              <a:rPr lang="nl-NL" sz="60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nl-NL" sz="60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nl-NL" sz="60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nl-NL" sz="60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nl-NL" sz="6000" b="1" i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Lay-out van de vragenlijst</a:t>
            </a:r>
            <a:endParaRPr lang="nl-NL" sz="6000" b="1" i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235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2</a:t>
            </a:fld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121390" y="197347"/>
            <a:ext cx="2697515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6. Lay-out van de vragenlijst</a:t>
            </a:r>
            <a:endParaRPr lang="nl-NL" sz="1800" dirty="0">
              <a:solidFill>
                <a:srgbClr val="6C6C6C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Lay-out 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schriftelijke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vragenlijst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I</a:t>
            </a:r>
            <a:endParaRPr lang="en-US" sz="36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7684" y="1802319"/>
            <a:ext cx="6791467" cy="3539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i="1" dirty="0" smtClean="0"/>
              <a:t>Wijze waarop antwoord moet worden ingevuld moet vanzelf spreken.</a:t>
            </a:r>
            <a:endParaRPr lang="nl-NL" sz="800" i="1" dirty="0" smtClean="0"/>
          </a:p>
          <a:p>
            <a:endParaRPr lang="nl-NL" sz="800" dirty="0" smtClean="0"/>
          </a:p>
          <a:p>
            <a:r>
              <a:rPr lang="nl-NL" sz="2400" dirty="0" smtClean="0"/>
              <a:t>Wel:</a:t>
            </a:r>
          </a:p>
          <a:p>
            <a:endParaRPr lang="nl-NL" sz="2400" dirty="0" smtClean="0"/>
          </a:p>
          <a:p>
            <a:endParaRPr lang="nl-NL" sz="2400" dirty="0"/>
          </a:p>
          <a:p>
            <a:endParaRPr lang="nl-NL" sz="2400" dirty="0" smtClean="0"/>
          </a:p>
          <a:p>
            <a:endParaRPr lang="nl-NL" sz="2400" dirty="0" smtClean="0"/>
          </a:p>
          <a:p>
            <a:endParaRPr lang="nl-NL" sz="2400" dirty="0"/>
          </a:p>
          <a:p>
            <a:r>
              <a:rPr lang="nl-NL" sz="2400" dirty="0" smtClean="0"/>
              <a:t>Niet: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3101314"/>
            <a:ext cx="7529150" cy="61257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283610"/>
            <a:ext cx="7529151" cy="71599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64173" y="1877049"/>
            <a:ext cx="373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143940"/>
            <a:ext cx="7529151" cy="56804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830719"/>
            <a:ext cx="7529151" cy="867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267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3</a:t>
            </a:fld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121390" y="197347"/>
            <a:ext cx="2697515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6. Lay-out van de vragenlijst</a:t>
            </a:r>
            <a:endParaRPr lang="nl-NL" sz="1800" dirty="0">
              <a:solidFill>
                <a:srgbClr val="6C6C6C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Lay-out 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schriftelijke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vragenlijst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II</a:t>
            </a:r>
            <a:endParaRPr lang="en-US" sz="36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7684" y="1802319"/>
            <a:ext cx="6791467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Geef bij elkaar horende vragen (itemlijsten) </a:t>
            </a:r>
            <a:r>
              <a:rPr lang="nl-NL" sz="2400" dirty="0" smtClean="0"/>
              <a:t>één nummer</a:t>
            </a:r>
          </a:p>
          <a:p>
            <a:pPr marL="342900" indent="-342900">
              <a:buFont typeface="Wingdings" charset="2"/>
              <a:buChar char="Ø"/>
            </a:pPr>
            <a:r>
              <a:rPr lang="nl-NL" sz="2400" dirty="0"/>
              <a:t>Indien in een vragenlijst doorverwezen wordt is nummering </a:t>
            </a:r>
            <a:r>
              <a:rPr lang="nl-NL" sz="2400" dirty="0" smtClean="0"/>
              <a:t>noodzakelijk</a:t>
            </a:r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Gebruik doorverwijzingen zo weinig mogelijk</a:t>
            </a:r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Test doorverwijzingen van tevoren grondig; houd rekening met ingewikkelde situaties</a:t>
            </a:r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Doorverwijzingen moeten duidelijk zijn</a:t>
            </a:r>
          </a:p>
          <a:p>
            <a:pPr marL="342900" indent="-342900">
              <a:buFont typeface="Wingdings" charset="2"/>
              <a:buChar char="Ø"/>
            </a:pPr>
            <a:endParaRPr lang="nl-NL" sz="800" dirty="0"/>
          </a:p>
          <a:p>
            <a:r>
              <a:rPr lang="nl-NL" sz="2400" dirty="0" smtClean="0"/>
              <a:t>Voorbeeld:</a:t>
            </a:r>
            <a:endParaRPr lang="nl-NL" sz="2400" dirty="0"/>
          </a:p>
          <a:p>
            <a:pPr marL="342900" indent="-342900">
              <a:buFont typeface="Wingdings" charset="2"/>
              <a:buChar char="Ø"/>
            </a:pPr>
            <a:endParaRPr lang="nl-NL" sz="2400" dirty="0" smtClean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5348356"/>
            <a:ext cx="7529150" cy="610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3080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4</a:t>
            </a:fld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121390" y="197347"/>
            <a:ext cx="2697515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6. Lay-out van de vragenlijst</a:t>
            </a:r>
            <a:endParaRPr lang="nl-NL" sz="1800" dirty="0">
              <a:solidFill>
                <a:srgbClr val="6C6C6C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Lay-out internet-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enqu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ête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I</a:t>
            </a:r>
            <a:endParaRPr lang="en-US" sz="36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7684" y="1802319"/>
            <a:ext cx="6791467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Webapplicaties; indien gratis: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veelal beperkt aantal respondenten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vaak met verplichte advertenties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weinig professionele uitstraling</a:t>
            </a:r>
          </a:p>
          <a:p>
            <a:pPr lvl="1"/>
            <a:endParaRPr lang="nl-NL" sz="2000" dirty="0" smtClean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Aantal pagina’s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meestal: een vraag per pagina</a:t>
            </a:r>
            <a:endParaRPr lang="nl-NL" sz="2000" dirty="0"/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aan elkaar gerelateerde vragen op een pagina</a:t>
            </a:r>
            <a:endParaRPr lang="nl-NL" sz="2000" dirty="0"/>
          </a:p>
          <a:p>
            <a:pPr marL="342900" indent="-342900">
              <a:buFont typeface="Wingdings" charset="2"/>
              <a:buChar char="Ø"/>
            </a:pPr>
            <a:endParaRPr lang="nl-NL" sz="2400" dirty="0" smtClean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Voortgangsindicator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meest effectief als aan begin snelle voortgang wordt gesuggereerd</a:t>
            </a:r>
            <a:endParaRPr lang="nl-NL" sz="2000" dirty="0"/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maar is misleidend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28311742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5</a:t>
            </a:fld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121390" y="197347"/>
            <a:ext cx="2697515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6. Lay-out van de vragenlijst</a:t>
            </a:r>
            <a:endParaRPr lang="nl-NL" sz="1800" dirty="0">
              <a:solidFill>
                <a:srgbClr val="6C6C6C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Lay-out internet-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enqu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ête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II</a:t>
            </a:r>
            <a:endParaRPr lang="en-US" sz="36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7684" y="1802319"/>
            <a:ext cx="6791467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Globale lay-out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checken of lay-out identiek is voor verschillende browsers en platforms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achtergrond- en tekstkleur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geen blauwe of onderstreepte tekst (suggereert link)</a:t>
            </a:r>
          </a:p>
          <a:p>
            <a:pPr lvl="1"/>
            <a:endParaRPr lang="nl-NL" sz="2000" dirty="0" smtClean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Vormgeving antwoorden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keuzerondjes: indien </a:t>
            </a:r>
            <a:r>
              <a:rPr lang="nl-NL" sz="2000" dirty="0" smtClean="0"/>
              <a:t>één antwoord gekozen moet worden</a:t>
            </a:r>
            <a:endParaRPr lang="nl-NL" sz="2000" dirty="0"/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selectievakjes: indien meerdere antwoorden mogelijk zijn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open invoervelden: indien aantal mogelijke antwoorden te groot is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916099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6</a:t>
            </a:fld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121390" y="197347"/>
            <a:ext cx="2697515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6. Lay-out van de vragenlijst</a:t>
            </a:r>
            <a:endParaRPr lang="nl-NL" sz="1800" dirty="0">
              <a:solidFill>
                <a:srgbClr val="6C6C6C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Lay-out internet-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enqu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ête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III</a:t>
            </a:r>
            <a:endParaRPr lang="en-US" sz="36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7684" y="1802319"/>
            <a:ext cx="6791467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Vragen in matrixvorm (itemlijsten)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vragen kunnen sneller worden beantwoord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vragen kunnen makkelijker worden overgeslagen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kans op eenzijdig antwoorden (</a:t>
            </a:r>
            <a:r>
              <a:rPr lang="nl-NL" sz="2000" dirty="0" err="1" smtClean="0"/>
              <a:t>satisficing</a:t>
            </a:r>
            <a:r>
              <a:rPr lang="nl-NL" sz="2000" dirty="0" smtClean="0"/>
              <a:t>)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niet teveel vragen in </a:t>
            </a:r>
            <a:r>
              <a:rPr lang="nl-NL" sz="2000" dirty="0" smtClean="0"/>
              <a:t>één matrix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visuele feedback</a:t>
            </a:r>
            <a:endParaRPr lang="nl-NL" sz="2000" dirty="0" smtClean="0"/>
          </a:p>
          <a:p>
            <a:pPr lvl="1"/>
            <a:endParaRPr lang="nl-NL" sz="2000" dirty="0" smtClean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Interactiviteit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vragen aanpassen op basis van eerdere antwoorden</a:t>
            </a:r>
            <a:endParaRPr lang="nl-NL" sz="2000" dirty="0"/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attenderen op </a:t>
            </a:r>
            <a:r>
              <a:rPr lang="nl-NL" sz="2000" smtClean="0"/>
              <a:t>overgeslagen vragen</a:t>
            </a:r>
            <a:endParaRPr lang="nl-NL" sz="2000" dirty="0" smtClean="0"/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checken van bepaalde input (telefoonnummers, postcode)</a:t>
            </a:r>
          </a:p>
          <a:p>
            <a:pPr marL="800100" lvl="1" indent="-342900">
              <a:buFont typeface="Arial"/>
              <a:buChar char="•"/>
            </a:pPr>
            <a:endParaRPr lang="nl-NL" sz="2000" dirty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Visuele mogelijkheden internet-enqu</a:t>
            </a:r>
            <a:r>
              <a:rPr lang="nl-NL" sz="2400" dirty="0" smtClean="0"/>
              <a:t>ête </a:t>
            </a:r>
            <a:r>
              <a:rPr lang="nl-NL" sz="2400" dirty="0" smtClean="0"/>
              <a:t>benutten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40665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762</TotalTime>
  <Words>295</Words>
  <Application>Microsoft Macintosh PowerPoint</Application>
  <PresentationFormat>On-screen Show (4:3)</PresentationFormat>
  <Paragraphs>68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Hoofdstuk 6  Lay-out van de vragenlijst</vt:lpstr>
      <vt:lpstr>6. Lay-out van de vragenlijst</vt:lpstr>
      <vt:lpstr>6. Lay-out van de vragenlijst</vt:lpstr>
      <vt:lpstr>6. Lay-out van de vragenlijst</vt:lpstr>
      <vt:lpstr>6. Lay-out van de vragenlijst</vt:lpstr>
      <vt:lpstr>6. Lay-out van de vragenlijst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3: Steekproeftrekking</dc:title>
  <dc:creator>Wil Dijkstra</dc:creator>
  <cp:lastModifiedBy>Wil Dijkstra</cp:lastModifiedBy>
  <cp:revision>54</cp:revision>
  <dcterms:created xsi:type="dcterms:W3CDTF">2014-06-17T13:17:36Z</dcterms:created>
  <dcterms:modified xsi:type="dcterms:W3CDTF">2014-08-19T13:30:35Z</dcterms:modified>
</cp:coreProperties>
</file>