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73" r:id="rId3"/>
    <p:sldId id="274" r:id="rId4"/>
    <p:sldId id="275" r:id="rId5"/>
    <p:sldId id="276" r:id="rId6"/>
    <p:sldId id="277" r:id="rId7"/>
    <p:sldId id="279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C6C6C"/>
    <a:srgbClr val="D5AF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-120" y="-6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03F213-A155-FF48-96E4-AE06D0E586CF}" type="datetimeFigureOut">
              <a:rPr lang="en-US" smtClean="0"/>
              <a:t>8/29/14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8CCC4D-10D2-8947-8EF3-5925E05D7A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24066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1B7526-4607-F549-8256-50EABE8AEE8C}" type="datetimeFigureOut">
              <a:rPr lang="en-US" smtClean="0"/>
              <a:t>8/29/14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C785BB-62A1-D24E-AEE6-652A9552A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5839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24954-6C08-9640-BAC0-81E79E5ADBB4}" type="datetime1">
              <a:rPr lang="en-US" smtClean="0"/>
              <a:t>8/29/14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07A1D-4906-3842-A369-FBF66ADB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388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DA25C-32D3-D941-86ED-8CD8F1625C79}" type="datetime1">
              <a:rPr lang="en-US" smtClean="0"/>
              <a:t>8/29/14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07A1D-4906-3842-A369-FBF66ADB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941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DDC5F-1E38-C84F-81E6-C564376E9E88}" type="datetime1">
              <a:rPr lang="en-US" smtClean="0"/>
              <a:t>8/29/14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07A1D-4906-3842-A369-FBF66ADB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54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F14A0-D0CE-484C-BE9A-1E893E47DDFC}" type="datetime1">
              <a:rPr lang="en-US" smtClean="0"/>
              <a:t>8/29/14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07A1D-4906-3842-A369-FBF66ADB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307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13BE0-38DB-E347-A78E-5BF43A134DFB}" type="datetime1">
              <a:rPr lang="en-US" smtClean="0"/>
              <a:t>8/29/14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07A1D-4906-3842-A369-FBF66ADB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394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16EF2-5503-C04C-9D24-4F2AE1294C0B}" type="datetime1">
              <a:rPr lang="en-US" smtClean="0"/>
              <a:t>8/29/14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07A1D-4906-3842-A369-FBF66ADB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7839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75D1D-6472-1E44-B9EA-5F642A132C8F}" type="datetime1">
              <a:rPr lang="en-US" smtClean="0"/>
              <a:t>8/29/14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07A1D-4906-3842-A369-FBF66ADB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795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75D99-3AD4-7C4C-9054-B515E32BB6CF}" type="datetime1">
              <a:rPr lang="en-US" smtClean="0"/>
              <a:t>8/29/14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07A1D-4906-3842-A369-FBF66ADB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566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42D80-3CF1-524F-AD5C-C752A12CE856}" type="datetime1">
              <a:rPr lang="en-US" smtClean="0"/>
              <a:t>8/29/14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07A1D-4906-3842-A369-FBF66ADB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581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53C7E-17DF-C344-B7F2-43A3EB19FE8F}" type="datetime1">
              <a:rPr lang="en-US" smtClean="0"/>
              <a:t>8/29/14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07A1D-4906-3842-A369-FBF66ADB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788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5F8AE-F189-DC49-B1F9-B327B00F0784}" type="datetime1">
              <a:rPr lang="en-US" smtClean="0"/>
              <a:t>8/29/14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07A1D-4906-3842-A369-FBF66ADB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831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31F99B-0467-6C44-BB21-334678CAA207}" type="datetime1">
              <a:rPr lang="en-US" smtClean="0"/>
              <a:t>8/29/14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807A1D-4906-3842-A369-FBF66ADB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59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07A1D-4906-3842-A369-FBF66ADBE79A}" type="slidenum">
              <a:rPr lang="en-US" smtClean="0"/>
              <a:t>1</a:t>
            </a:fld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0" y="1402017"/>
            <a:ext cx="7529151" cy="2660253"/>
          </a:xfrm>
        </p:spPr>
        <p:txBody>
          <a:bodyPr>
            <a:noAutofit/>
          </a:bodyPr>
          <a:lstStyle/>
          <a:p>
            <a:r>
              <a:rPr lang="nl-NL" sz="60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Hoofdstuk 7</a:t>
            </a:r>
            <a:br>
              <a:rPr lang="nl-NL" sz="60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nl-NL" sz="60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nl-NL" sz="60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nl-NL" sz="6000" b="1" i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De interviewer</a:t>
            </a:r>
            <a:endParaRPr lang="nl-NL" sz="6000" b="1" i="1" dirty="0">
              <a:solidFill>
                <a:srgbClr val="D5AF04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9151" y="0"/>
            <a:ext cx="161484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12350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9151" y="0"/>
            <a:ext cx="1614849" cy="68580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21466" y="6443602"/>
            <a:ext cx="422533" cy="414398"/>
          </a:xfrm>
        </p:spPr>
        <p:txBody>
          <a:bodyPr/>
          <a:lstStyle/>
          <a:p>
            <a:pPr algn="ctr"/>
            <a:fld id="{16807A1D-4906-3842-A369-FBF66ADBE79A}" type="slidenum">
              <a:rPr lang="en-US" sz="1600" smtClean="0"/>
              <a:pPr algn="ctr"/>
              <a:t>2</a:t>
            </a:fld>
            <a:endParaRPr lang="en-US" sz="1600" dirty="0"/>
          </a:p>
        </p:txBody>
      </p:sp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121390" y="197347"/>
            <a:ext cx="2697515" cy="269582"/>
          </a:xfrm>
        </p:spPr>
        <p:txBody>
          <a:bodyPr>
            <a:normAutofit fontScale="90000"/>
          </a:bodyPr>
          <a:lstStyle/>
          <a:p>
            <a:pPr algn="l"/>
            <a:r>
              <a:rPr lang="nl-NL" sz="1800" dirty="0" smtClean="0">
                <a:solidFill>
                  <a:srgbClr val="6C6C6C"/>
                </a:solidFill>
              </a:rPr>
              <a:t>7. De interviewer</a:t>
            </a:r>
            <a:endParaRPr lang="nl-NL" sz="1800" dirty="0">
              <a:solidFill>
                <a:srgbClr val="6C6C6C"/>
              </a:solidFill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" y="804477"/>
            <a:ext cx="7529150" cy="876462"/>
          </a:xfrm>
        </p:spPr>
        <p:txBody>
          <a:bodyPr>
            <a:normAutofit/>
          </a:bodyPr>
          <a:lstStyle/>
          <a:p>
            <a:r>
              <a:rPr lang="en-US" sz="36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Voorbereiding</a:t>
            </a:r>
            <a:r>
              <a:rPr lang="en-US" sz="36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op het interview</a:t>
            </a:r>
            <a:endParaRPr lang="en-US" sz="3600" b="1" dirty="0">
              <a:solidFill>
                <a:srgbClr val="D5AF04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37684" y="1802319"/>
            <a:ext cx="6791467" cy="37240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Algemene punten</a:t>
            </a:r>
          </a:p>
          <a:p>
            <a:pPr lvl="1"/>
            <a:endParaRPr lang="nl-NL" sz="2000" dirty="0" smtClean="0"/>
          </a:p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Ondervraging met </a:t>
            </a:r>
            <a:r>
              <a:rPr lang="nl-NL" sz="2400" dirty="0"/>
              <a:t>behulp van schriftelijke vragenlijst</a:t>
            </a:r>
          </a:p>
          <a:p>
            <a:pPr marL="342900" indent="-342900">
              <a:buFont typeface="Wingdings" charset="2"/>
              <a:buChar char="Ø"/>
            </a:pPr>
            <a:endParaRPr lang="nl-NL" sz="2400" dirty="0" smtClean="0"/>
          </a:p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Ondervraging met computerondersteuning</a:t>
            </a:r>
            <a:endParaRPr lang="nl-NL" sz="2400" dirty="0" smtClean="0"/>
          </a:p>
          <a:p>
            <a:pPr marL="342900" indent="-342900">
              <a:buFont typeface="Wingdings" charset="2"/>
              <a:buChar char="Ø"/>
            </a:pPr>
            <a:endParaRPr lang="nl-NL" sz="2400" dirty="0"/>
          </a:p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Andere aanwezigen</a:t>
            </a:r>
          </a:p>
          <a:p>
            <a:pPr marL="342900" indent="-342900">
              <a:buFont typeface="Wingdings" charset="2"/>
              <a:buChar char="Ø"/>
            </a:pPr>
            <a:endParaRPr lang="nl-NL" sz="2400" dirty="0"/>
          </a:p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Zitpositie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28311742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9151" y="0"/>
            <a:ext cx="1614849" cy="68580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21466" y="6443602"/>
            <a:ext cx="422533" cy="414398"/>
          </a:xfrm>
        </p:spPr>
        <p:txBody>
          <a:bodyPr/>
          <a:lstStyle/>
          <a:p>
            <a:pPr algn="ctr"/>
            <a:fld id="{16807A1D-4906-3842-A369-FBF66ADBE79A}" type="slidenum">
              <a:rPr lang="en-US" sz="1600" smtClean="0"/>
              <a:pPr algn="ctr"/>
              <a:t>3</a:t>
            </a:fld>
            <a:endParaRPr lang="en-US" sz="1600" dirty="0"/>
          </a:p>
        </p:txBody>
      </p:sp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121390" y="197347"/>
            <a:ext cx="2697515" cy="269582"/>
          </a:xfrm>
        </p:spPr>
        <p:txBody>
          <a:bodyPr>
            <a:normAutofit fontScale="90000"/>
          </a:bodyPr>
          <a:lstStyle/>
          <a:p>
            <a:pPr algn="l"/>
            <a:r>
              <a:rPr lang="nl-NL" sz="1800" dirty="0" smtClean="0">
                <a:solidFill>
                  <a:srgbClr val="6C6C6C"/>
                </a:solidFill>
              </a:rPr>
              <a:t>7. De interviewer</a:t>
            </a:r>
            <a:endParaRPr lang="nl-NL" sz="1800" dirty="0">
              <a:solidFill>
                <a:srgbClr val="6C6C6C"/>
              </a:solidFill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" y="804477"/>
            <a:ext cx="7529150" cy="876462"/>
          </a:xfrm>
        </p:spPr>
        <p:txBody>
          <a:bodyPr>
            <a:normAutofit/>
          </a:bodyPr>
          <a:lstStyle/>
          <a:p>
            <a:r>
              <a:rPr lang="en-US" sz="36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Vragen</a:t>
            </a:r>
            <a:r>
              <a:rPr lang="en-US" sz="36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en </a:t>
            </a:r>
            <a:r>
              <a:rPr lang="en-US" sz="36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toelichtingen</a:t>
            </a:r>
            <a:endParaRPr lang="en-US" sz="3600" b="1" dirty="0">
              <a:solidFill>
                <a:srgbClr val="D5AF04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37684" y="1802319"/>
            <a:ext cx="6791467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Het stellen van vragen</a:t>
            </a:r>
          </a:p>
          <a:p>
            <a:pPr lvl="1"/>
            <a:endParaRPr lang="nl-NL" sz="2000" dirty="0" smtClean="0"/>
          </a:p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Het toelichten van vragen</a:t>
            </a:r>
            <a:endParaRPr lang="nl-NL" sz="2400" dirty="0"/>
          </a:p>
          <a:p>
            <a:pPr marL="342900" indent="-342900">
              <a:buFont typeface="Wingdings" charset="2"/>
              <a:buChar char="Ø"/>
            </a:pPr>
            <a:endParaRPr lang="nl-NL" sz="2400" dirty="0" smtClean="0"/>
          </a:p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Voorlezen van antwoordalternatieven</a:t>
            </a:r>
          </a:p>
        </p:txBody>
      </p:sp>
    </p:spTree>
    <p:extLst>
      <p:ext uri="{BB962C8B-B14F-4D97-AF65-F5344CB8AC3E}">
        <p14:creationId xmlns:p14="http://schemas.microsoft.com/office/powerpoint/2010/main" val="18184688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9151" y="0"/>
            <a:ext cx="1614849" cy="68580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21466" y="6443602"/>
            <a:ext cx="422533" cy="414398"/>
          </a:xfrm>
        </p:spPr>
        <p:txBody>
          <a:bodyPr/>
          <a:lstStyle/>
          <a:p>
            <a:pPr algn="ctr"/>
            <a:fld id="{16807A1D-4906-3842-A369-FBF66ADBE79A}" type="slidenum">
              <a:rPr lang="en-US" sz="1600" smtClean="0"/>
              <a:pPr algn="ctr"/>
              <a:t>4</a:t>
            </a:fld>
            <a:endParaRPr lang="en-US" sz="1600" dirty="0"/>
          </a:p>
        </p:txBody>
      </p:sp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121390" y="197347"/>
            <a:ext cx="2697515" cy="269582"/>
          </a:xfrm>
        </p:spPr>
        <p:txBody>
          <a:bodyPr>
            <a:normAutofit fontScale="90000"/>
          </a:bodyPr>
          <a:lstStyle/>
          <a:p>
            <a:pPr algn="l"/>
            <a:r>
              <a:rPr lang="nl-NL" sz="1800" dirty="0" smtClean="0">
                <a:solidFill>
                  <a:srgbClr val="6C6C6C"/>
                </a:solidFill>
              </a:rPr>
              <a:t>7. De interviewer</a:t>
            </a:r>
            <a:endParaRPr lang="nl-NL" sz="1800" dirty="0">
              <a:solidFill>
                <a:srgbClr val="6C6C6C"/>
              </a:solidFill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" y="804477"/>
            <a:ext cx="7529150" cy="876462"/>
          </a:xfrm>
        </p:spPr>
        <p:txBody>
          <a:bodyPr>
            <a:normAutofit/>
          </a:bodyPr>
          <a:lstStyle/>
          <a:p>
            <a:r>
              <a:rPr lang="en-US" sz="36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Reacties</a:t>
            </a:r>
            <a:r>
              <a:rPr lang="en-US" sz="36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op </a:t>
            </a:r>
            <a:r>
              <a:rPr lang="en-US" sz="36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antwoorden</a:t>
            </a:r>
            <a:endParaRPr lang="en-US" sz="3600" b="1" dirty="0">
              <a:solidFill>
                <a:srgbClr val="D5AF04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37684" y="1802319"/>
            <a:ext cx="6791467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Wachten op antwoord</a:t>
            </a:r>
          </a:p>
          <a:p>
            <a:pPr lvl="1"/>
            <a:endParaRPr lang="nl-NL" sz="2000" dirty="0" smtClean="0"/>
          </a:p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Evalueren van en reageren op antwoorden</a:t>
            </a:r>
            <a:endParaRPr lang="nl-NL" sz="2400" dirty="0"/>
          </a:p>
          <a:p>
            <a:pPr marL="342900" indent="-342900">
              <a:buFont typeface="Wingdings" charset="2"/>
              <a:buChar char="Ø"/>
            </a:pPr>
            <a:endParaRPr lang="nl-NL" sz="2400" dirty="0" smtClean="0"/>
          </a:p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Doorvragen</a:t>
            </a:r>
          </a:p>
          <a:p>
            <a:pPr marL="342900" indent="-342900">
              <a:buFont typeface="Wingdings" charset="2"/>
              <a:buChar char="Ø"/>
            </a:pPr>
            <a:endParaRPr lang="nl-NL" sz="2400" dirty="0"/>
          </a:p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Neutraliteit en tegenstrijdigheden</a:t>
            </a:r>
          </a:p>
        </p:txBody>
      </p:sp>
    </p:spTree>
    <p:extLst>
      <p:ext uri="{BB962C8B-B14F-4D97-AF65-F5344CB8AC3E}">
        <p14:creationId xmlns:p14="http://schemas.microsoft.com/office/powerpoint/2010/main" val="34256356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9151" y="0"/>
            <a:ext cx="1614849" cy="68580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21466" y="6443602"/>
            <a:ext cx="422533" cy="414398"/>
          </a:xfrm>
        </p:spPr>
        <p:txBody>
          <a:bodyPr/>
          <a:lstStyle/>
          <a:p>
            <a:pPr algn="ctr"/>
            <a:fld id="{16807A1D-4906-3842-A369-FBF66ADBE79A}" type="slidenum">
              <a:rPr lang="en-US" sz="1600" smtClean="0"/>
              <a:pPr algn="ctr"/>
              <a:t>5</a:t>
            </a:fld>
            <a:endParaRPr lang="en-US" sz="1600" dirty="0"/>
          </a:p>
        </p:txBody>
      </p:sp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121390" y="197347"/>
            <a:ext cx="2697515" cy="269582"/>
          </a:xfrm>
        </p:spPr>
        <p:txBody>
          <a:bodyPr>
            <a:normAutofit fontScale="90000"/>
          </a:bodyPr>
          <a:lstStyle/>
          <a:p>
            <a:pPr algn="l"/>
            <a:r>
              <a:rPr lang="nl-NL" sz="1800" dirty="0" smtClean="0">
                <a:solidFill>
                  <a:srgbClr val="6C6C6C"/>
                </a:solidFill>
              </a:rPr>
              <a:t>7. De interviewer</a:t>
            </a:r>
            <a:endParaRPr lang="nl-NL" sz="1800" dirty="0">
              <a:solidFill>
                <a:srgbClr val="6C6C6C"/>
              </a:solidFill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" y="804477"/>
            <a:ext cx="7529150" cy="876462"/>
          </a:xfrm>
        </p:spPr>
        <p:txBody>
          <a:bodyPr>
            <a:normAutofit/>
          </a:bodyPr>
          <a:lstStyle/>
          <a:p>
            <a:r>
              <a:rPr lang="en-US" sz="36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Relatie</a:t>
            </a:r>
            <a:r>
              <a:rPr lang="en-US" sz="36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interviewer-respondent</a:t>
            </a:r>
            <a:endParaRPr lang="en-US" sz="3600" b="1" dirty="0">
              <a:solidFill>
                <a:srgbClr val="D5AF04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37684" y="1802319"/>
            <a:ext cx="6791467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Formele versus persoonlijke interviewstijl</a:t>
            </a:r>
          </a:p>
          <a:p>
            <a:pPr lvl="1"/>
            <a:endParaRPr lang="nl-NL" sz="2000" dirty="0" smtClean="0"/>
          </a:p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Tonen van interesse in de respondent</a:t>
            </a:r>
            <a:endParaRPr lang="nl-NL" sz="2400" dirty="0"/>
          </a:p>
          <a:p>
            <a:pPr marL="342900" indent="-342900">
              <a:buFont typeface="Wingdings" charset="2"/>
              <a:buChar char="Ø"/>
            </a:pPr>
            <a:endParaRPr lang="nl-NL" sz="2400" dirty="0" smtClean="0"/>
          </a:p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Problematische situaties</a:t>
            </a:r>
          </a:p>
        </p:txBody>
      </p:sp>
    </p:spTree>
    <p:extLst>
      <p:ext uri="{BB962C8B-B14F-4D97-AF65-F5344CB8AC3E}">
        <p14:creationId xmlns:p14="http://schemas.microsoft.com/office/powerpoint/2010/main" val="14836558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9151" y="0"/>
            <a:ext cx="1614849" cy="68580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21466" y="6443602"/>
            <a:ext cx="422533" cy="414398"/>
          </a:xfrm>
        </p:spPr>
        <p:txBody>
          <a:bodyPr/>
          <a:lstStyle/>
          <a:p>
            <a:pPr algn="ctr"/>
            <a:fld id="{16807A1D-4906-3842-A369-FBF66ADBE79A}" type="slidenum">
              <a:rPr lang="en-US" sz="1600" smtClean="0"/>
              <a:pPr algn="ctr"/>
              <a:t>6</a:t>
            </a:fld>
            <a:endParaRPr lang="en-US" sz="1600" dirty="0"/>
          </a:p>
        </p:txBody>
      </p:sp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121390" y="197347"/>
            <a:ext cx="2697515" cy="269582"/>
          </a:xfrm>
        </p:spPr>
        <p:txBody>
          <a:bodyPr>
            <a:normAutofit fontScale="90000"/>
          </a:bodyPr>
          <a:lstStyle/>
          <a:p>
            <a:pPr algn="l"/>
            <a:r>
              <a:rPr lang="nl-NL" sz="1800" dirty="0" smtClean="0">
                <a:solidFill>
                  <a:srgbClr val="6C6C6C"/>
                </a:solidFill>
              </a:rPr>
              <a:t>7. De interviewer</a:t>
            </a:r>
            <a:endParaRPr lang="nl-NL" sz="1800" dirty="0">
              <a:solidFill>
                <a:srgbClr val="6C6C6C"/>
              </a:solidFill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" y="804477"/>
            <a:ext cx="7529150" cy="876462"/>
          </a:xfrm>
        </p:spPr>
        <p:txBody>
          <a:bodyPr>
            <a:normAutofit/>
          </a:bodyPr>
          <a:lstStyle/>
          <a:p>
            <a:r>
              <a:rPr lang="en-US" sz="36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Werving</a:t>
            </a:r>
            <a:r>
              <a:rPr lang="en-US" sz="36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36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en </a:t>
            </a:r>
            <a:r>
              <a:rPr lang="en-US" sz="36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selectie</a:t>
            </a:r>
            <a:r>
              <a:rPr lang="en-US" sz="36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van </a:t>
            </a:r>
            <a:r>
              <a:rPr lang="en-US" sz="36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interviewers</a:t>
            </a:r>
            <a:endParaRPr lang="en-US" sz="3600" b="1" dirty="0">
              <a:solidFill>
                <a:srgbClr val="D5AF04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37684" y="1802319"/>
            <a:ext cx="6791467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Aantal benodigde interviewers</a:t>
            </a:r>
          </a:p>
          <a:p>
            <a:pPr lvl="1"/>
            <a:endParaRPr lang="nl-NL" sz="2000" dirty="0" smtClean="0"/>
          </a:p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Lokale versus centrale werving</a:t>
            </a:r>
            <a:endParaRPr lang="nl-NL" sz="2400" dirty="0"/>
          </a:p>
          <a:p>
            <a:pPr marL="342900" indent="-342900">
              <a:buFont typeface="Wingdings" charset="2"/>
              <a:buChar char="Ø"/>
            </a:pPr>
            <a:endParaRPr lang="nl-NL" sz="2400" dirty="0" smtClean="0"/>
          </a:p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Wijze van </a:t>
            </a:r>
            <a:r>
              <a:rPr lang="nl-NL" sz="2400" dirty="0" smtClean="0"/>
              <a:t>werving</a:t>
            </a:r>
          </a:p>
          <a:p>
            <a:pPr marL="342900" indent="-342900">
              <a:buFont typeface="Wingdings" charset="2"/>
              <a:buChar char="Ø"/>
            </a:pPr>
            <a:endParaRPr lang="nl-NL" sz="2400" dirty="0"/>
          </a:p>
          <a:p>
            <a:pPr marL="342900" indent="-342900">
              <a:buFont typeface="Wingdings" charset="2"/>
              <a:buChar char="Ø"/>
            </a:pPr>
            <a:r>
              <a:rPr lang="nl-NL" sz="2400" dirty="0"/>
              <a:t>Selectiecriteria</a:t>
            </a:r>
          </a:p>
          <a:p>
            <a:pPr lvl="1"/>
            <a:endParaRPr lang="nl-NL" sz="2000" dirty="0"/>
          </a:p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Sollicitatiegesprek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32128433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9151" y="0"/>
            <a:ext cx="1614849" cy="68580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21466" y="6443602"/>
            <a:ext cx="422533" cy="414398"/>
          </a:xfrm>
        </p:spPr>
        <p:txBody>
          <a:bodyPr/>
          <a:lstStyle/>
          <a:p>
            <a:pPr algn="ctr"/>
            <a:fld id="{16807A1D-4906-3842-A369-FBF66ADBE79A}" type="slidenum">
              <a:rPr lang="en-US" sz="1600" smtClean="0"/>
              <a:pPr algn="ctr"/>
              <a:t>7</a:t>
            </a:fld>
            <a:endParaRPr lang="en-US" sz="1600" dirty="0"/>
          </a:p>
        </p:txBody>
      </p:sp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121390" y="197347"/>
            <a:ext cx="2697515" cy="269582"/>
          </a:xfrm>
        </p:spPr>
        <p:txBody>
          <a:bodyPr>
            <a:normAutofit fontScale="90000"/>
          </a:bodyPr>
          <a:lstStyle/>
          <a:p>
            <a:pPr algn="l"/>
            <a:r>
              <a:rPr lang="nl-NL" sz="1800" dirty="0" smtClean="0">
                <a:solidFill>
                  <a:srgbClr val="6C6C6C"/>
                </a:solidFill>
              </a:rPr>
              <a:t>7. De interviewer</a:t>
            </a:r>
            <a:endParaRPr lang="nl-NL" sz="1800" dirty="0">
              <a:solidFill>
                <a:srgbClr val="6C6C6C"/>
              </a:solidFill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" y="804477"/>
            <a:ext cx="7529150" cy="8764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Training en </a:t>
            </a:r>
            <a:r>
              <a:rPr lang="en-US" sz="3600" b="1" dirty="0" err="1" smtClean="0">
                <a:solidFill>
                  <a:srgbClr val="D5AF0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begeleiding</a:t>
            </a:r>
            <a:endParaRPr lang="en-US" sz="3600" b="1" dirty="0">
              <a:solidFill>
                <a:srgbClr val="D5AF04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37684" y="1802319"/>
            <a:ext cx="6791467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Waarom trainen?</a:t>
            </a:r>
          </a:p>
          <a:p>
            <a:pPr lvl="1"/>
            <a:endParaRPr lang="nl-NL" sz="2000" dirty="0" smtClean="0"/>
          </a:p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Doelstellingen interviewtraining</a:t>
            </a:r>
          </a:p>
          <a:p>
            <a:endParaRPr lang="nl-NL" sz="2400" dirty="0"/>
          </a:p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Rollenspelen</a:t>
            </a:r>
          </a:p>
          <a:p>
            <a:pPr marL="342900" indent="-342900">
              <a:buFont typeface="Wingdings" charset="2"/>
              <a:buChar char="Ø"/>
            </a:pPr>
            <a:endParaRPr lang="nl-NL" sz="2400" dirty="0"/>
          </a:p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Globale opzet training</a:t>
            </a:r>
          </a:p>
          <a:p>
            <a:pPr marL="342900" indent="-342900">
              <a:buFont typeface="Wingdings" charset="2"/>
              <a:buChar char="Ø"/>
            </a:pPr>
            <a:endParaRPr lang="nl-NL" sz="2400" dirty="0"/>
          </a:p>
          <a:p>
            <a:pPr marL="342900" indent="-342900">
              <a:buFont typeface="Wingdings" charset="2"/>
              <a:buChar char="Ø"/>
            </a:pPr>
            <a:r>
              <a:rPr lang="nl-NL" sz="2400" dirty="0" smtClean="0"/>
              <a:t>Begeleiding tijdens het veldwerk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23073654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783</TotalTime>
  <Words>130</Words>
  <Application>Microsoft Macintosh PowerPoint</Application>
  <PresentationFormat>On-screen Show (4:3)</PresentationFormat>
  <Paragraphs>64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Hoofdstuk 7  De interviewer</vt:lpstr>
      <vt:lpstr>7. De interviewer</vt:lpstr>
      <vt:lpstr>7. De interviewer</vt:lpstr>
      <vt:lpstr>7. De interviewer</vt:lpstr>
      <vt:lpstr>7. De interviewer</vt:lpstr>
      <vt:lpstr>7. De interviewer</vt:lpstr>
      <vt:lpstr>7. De interviewer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Hoofdstuk 3: Steekproeftrekking</dc:title>
  <dc:creator>Wil Dijkstra</dc:creator>
  <cp:lastModifiedBy>Wil Dijkstra</cp:lastModifiedBy>
  <cp:revision>57</cp:revision>
  <dcterms:created xsi:type="dcterms:W3CDTF">2014-06-17T13:17:36Z</dcterms:created>
  <dcterms:modified xsi:type="dcterms:W3CDTF">2014-08-29T20:28:45Z</dcterms:modified>
</cp:coreProperties>
</file>